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33"/>
  </p:notesMasterIdLst>
  <p:sldIdLst>
    <p:sldId id="256" r:id="rId2"/>
    <p:sldId id="260" r:id="rId3"/>
    <p:sldId id="257" r:id="rId4"/>
    <p:sldId id="258" r:id="rId5"/>
    <p:sldId id="259" r:id="rId6"/>
    <p:sldId id="261" r:id="rId7"/>
    <p:sldId id="262" r:id="rId8"/>
    <p:sldId id="263" r:id="rId9"/>
    <p:sldId id="286"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BDBA5D5F-42E7-411E-96E8-EA7FF132323A}" type="datetimeFigureOut">
              <a:rPr lang="fa-IR" smtClean="0"/>
              <a:pPr/>
              <a:t>03/04/1443</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D705BA22-6700-41AA-B212-65EA3DFB3B55}" type="slidenum">
              <a:rPr lang="fa-IR" smtClean="0"/>
              <a:pPr/>
              <a:t>‹#›</a:t>
            </a:fld>
            <a:endParaRPr lang="fa-IR"/>
          </a:p>
        </p:txBody>
      </p:sp>
    </p:spTree>
    <p:extLst>
      <p:ext uri="{BB962C8B-B14F-4D97-AF65-F5344CB8AC3E}">
        <p14:creationId xmlns:p14="http://schemas.microsoft.com/office/powerpoint/2010/main" xmlns="" val="260214953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D705BA22-6700-41AA-B212-65EA3DFB3B55}" type="slidenum">
              <a:rPr lang="fa-IR" smtClean="0"/>
              <a:pPr/>
              <a:t>10</a:t>
            </a:fld>
            <a:endParaRPr lang="fa-IR"/>
          </a:p>
        </p:txBody>
      </p:sp>
    </p:spTree>
    <p:extLst>
      <p:ext uri="{BB962C8B-B14F-4D97-AF65-F5344CB8AC3E}">
        <p14:creationId xmlns:p14="http://schemas.microsoft.com/office/powerpoint/2010/main" xmlns="" val="1995375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8BD707-D9CF-40AE-B4C6-C98DA3205C09}" type="datetimeFigureOut">
              <a:rPr lang="en-US" smtClean="0"/>
              <a:pPr/>
              <a:t>10/10/2021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pPr/>
              <a:t>10/10/2021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10/10/2021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1D8BD707-D9CF-40AE-B4C6-C98DA3205C09}" type="datetimeFigureOut">
              <a:rPr lang="en-US" smtClean="0"/>
              <a:pPr/>
              <a:t>10/10/2021</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iming>
    <p:tnLst>
      <p:par>
        <p:cTn id="1" dur="indefinite" restart="never" nodeType="tmRoot"/>
      </p:par>
    </p:tnLst>
  </p:timing>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namnak.com/&#1585;&#1575;&#1607;-&#1583;&#1575;&#1588;&#1578;&#1606;-&#1585;&#1608;&#1581;&#1740;&#1607;-&#1588;&#1575;&#1583;.p20460"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http://namnak.com/&#1582;&#1575;&#1606;&#1605;-&#1607;&#1575;-&#1575;&#1593;&#1578;&#1605;&#1575;&#1583;-&#1576;&#1607;-&#1606;&#1601;&#1587;-&#1585;&#1575;-&#1602;&#1576;&#1590;&#1607;-&#1705;&#1606;&#1740;&#1583;.p501"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namnak.com/&#1588;&#1606;&#1575;-&#1583;&#1585;-&#1575;&#1587;&#1578;&#1582;&#1585;.p7423" TargetMode="External"/><Relationship Id="rId2" Type="http://schemas.openxmlformats.org/officeDocument/2006/relationships/hyperlink" Target="http://namnak.com/&#1605;&#1593;&#1580;&#1586;&#1607;-&#1608;&#1585;&#1586;&#1588;-&#1607;&#1575;&#1740;-&#1607;&#1608;&#1575;&#1586;&#1740;.p25943" TargetMode="External"/><Relationship Id="rId1" Type="http://schemas.openxmlformats.org/officeDocument/2006/relationships/slideLayout" Target="../slideLayouts/slideLayout2.xml"/><Relationship Id="rId5" Type="http://schemas.openxmlformats.org/officeDocument/2006/relationships/hyperlink" Target="http://namnak.com/&#1583;&#1585;&#1605;&#1575;&#1606;-&#1575;&#1601;&#1587;&#1585;&#1583;&#1711;&#1740;.p4680" TargetMode="External"/><Relationship Id="rId4" Type="http://schemas.openxmlformats.org/officeDocument/2006/relationships/hyperlink" Target="http://namnak.com/&#1605;&#1593;&#1580;&#1586;&#1607;-&#1662;&#1740;&#1575;&#1583;&#1607;-&#1585;&#1608;&#1740;.p1824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namnak.com/&#1582;&#1608;&#1588;&#1576;&#1582;&#1578;&#1740;-&#1588;&#1605;&#1575;-&#1585;&#1575;-&#1670;&#1607;-&#1588;&#1705;&#1604;&#1740;-&#1605;&#1740;-&#1705;&#1606;&#1583;&#1567;.p32198" TargetMode="Externa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hyperlink" Target="http://namnak.com/&#1605;&#1593;&#1580;&#1586;&#1607;-&#1662;&#1740;&#1575;&#1583;&#1607;-&#1585;&#1608;&#1740;.p18240" TargetMode="External"/><Relationship Id="rId2" Type="http://schemas.openxmlformats.org/officeDocument/2006/relationships/hyperlink" Target="http://namnak.com/&#1581;&#1585;&#1705;&#1575;&#1578;-&#1705;&#1588;&#1588;&#1740;-&#1605;&#1608;&#1579;&#1585;.p31838" TargetMode="Externa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rot="1303483">
            <a:off x="4237887" y="1002906"/>
            <a:ext cx="4476206" cy="1524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3" name="Subtitle 2"/>
          <p:cNvSpPr>
            <a:spLocks noGrp="1"/>
          </p:cNvSpPr>
          <p:nvPr>
            <p:ph type="subTitle" idx="1"/>
          </p:nvPr>
        </p:nvSpPr>
        <p:spPr>
          <a:xfrm>
            <a:off x="4572000" y="4714884"/>
            <a:ext cx="4419599" cy="857256"/>
          </a:xfrm>
        </p:spPr>
        <p:txBody>
          <a:bodyPr>
            <a:normAutofit fontScale="55000" lnSpcReduction="20000"/>
          </a:bodyPr>
          <a:lstStyle/>
          <a:p>
            <a:pPr algn="r"/>
            <a:r>
              <a:rPr lang="fa-IR" dirty="0" smtClean="0"/>
              <a:t>پاییز 1400</a:t>
            </a:r>
          </a:p>
          <a:p>
            <a:pPr algn="r"/>
            <a:r>
              <a:rPr lang="fa-IR" dirty="0" smtClean="0"/>
              <a:t>گروه پزشکی شفا </a:t>
            </a:r>
          </a:p>
          <a:p>
            <a:pPr algn="r"/>
            <a:r>
              <a:rPr lang="fa-IR" dirty="0" smtClean="0"/>
              <a:t>تهیه و تنظیم : نسترن بنی نصرت – کارشناس بهداشت حرفه ای  </a:t>
            </a:r>
            <a:endParaRPr lang="fa-IR" dirty="0"/>
          </a:p>
        </p:txBody>
      </p:sp>
      <p:sp>
        <p:nvSpPr>
          <p:cNvPr id="2" name="Title 1"/>
          <p:cNvSpPr>
            <a:spLocks noGrp="1"/>
          </p:cNvSpPr>
          <p:nvPr>
            <p:ph type="ctrTitle"/>
          </p:nvPr>
        </p:nvSpPr>
        <p:spPr>
          <a:xfrm>
            <a:off x="381000" y="2857496"/>
            <a:ext cx="8534399" cy="2067961"/>
          </a:xfrm>
        </p:spPr>
        <p:txBody>
          <a:bodyPr/>
          <a:lstStyle/>
          <a:p>
            <a:r>
              <a:rPr lang="fa-IR" dirty="0" smtClean="0"/>
              <a:t>راهکارهای مقابله با    استرس شغلی</a:t>
            </a:r>
            <a:endParaRPr lang="fa-IR" dirty="0"/>
          </a:p>
        </p:txBody>
      </p:sp>
    </p:spTree>
    <p:extLst>
      <p:ext uri="{BB962C8B-B14F-4D97-AF65-F5344CB8AC3E}">
        <p14:creationId xmlns:p14="http://schemas.microsoft.com/office/powerpoint/2010/main" xmlns="" val="1452930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289" y="5943600"/>
            <a:ext cx="2707273" cy="609600"/>
          </a:xfrm>
        </p:spPr>
        <p:txBody>
          <a:bodyPr/>
          <a:lstStyle/>
          <a:p>
            <a:r>
              <a:rPr lang="en-US" dirty="0" smtClean="0"/>
              <a:t>     </a:t>
            </a:r>
            <a:endParaRPr lang="fa-IR" dirty="0"/>
          </a:p>
        </p:txBody>
      </p:sp>
      <p:sp>
        <p:nvSpPr>
          <p:cNvPr id="3" name="Content Placeholder 2"/>
          <p:cNvSpPr>
            <a:spLocks noGrp="1"/>
          </p:cNvSpPr>
          <p:nvPr>
            <p:ph sz="quarter" idx="13"/>
          </p:nvPr>
        </p:nvSpPr>
        <p:spPr>
          <a:xfrm>
            <a:off x="152400" y="152400"/>
            <a:ext cx="8839200" cy="5715000"/>
          </a:xfrm>
        </p:spPr>
        <p:txBody>
          <a:bodyPr>
            <a:normAutofit lnSpcReduction="10000"/>
          </a:bodyPr>
          <a:lstStyle/>
          <a:p>
            <a:pPr algn="ctr"/>
            <a:r>
              <a:rPr lang="fa-IR" altLang="en-US" b="1" dirty="0"/>
              <a:t>ورزش های موثر در کاهش </a:t>
            </a:r>
            <a:r>
              <a:rPr lang="fa-IR" altLang="en-US" b="1" dirty="0" smtClean="0"/>
              <a:t>استرس</a:t>
            </a:r>
          </a:p>
          <a:p>
            <a:pPr marL="45720" indent="0">
              <a:buNone/>
            </a:pPr>
            <a:endParaRPr lang="fa-IR" altLang="en-US" b="1" dirty="0" smtClean="0"/>
          </a:p>
          <a:p>
            <a:pPr marL="45720" indent="0">
              <a:buNone/>
            </a:pPr>
            <a:r>
              <a:rPr lang="fa-IR" altLang="en-US" sz="2400" dirty="0">
                <a:cs typeface="B Nazanin" pitchFamily="2" charset="-78"/>
              </a:rPr>
              <a:t>تمرینات فیزیکی از مهم ترین راه های رفع استرس هستند. </a:t>
            </a:r>
          </a:p>
          <a:p>
            <a:pPr marL="45720" indent="0">
              <a:buNone/>
            </a:pPr>
            <a:r>
              <a:rPr lang="fa-IR" altLang="en-US" sz="2400" dirty="0">
                <a:cs typeface="B Nazanin" pitchFamily="2" charset="-78"/>
              </a:rPr>
              <a:t>وقتی که جسم خود را به طور مرتب تمرین می دهید، به راحتی استرس را کنترل و مدیریت می کنید و هر چه جسم و فیزیک شما شکل بهتری به خود می گیرد، سلامت ذهنتان نیز به همان اندازه افزایش می یابد. </a:t>
            </a:r>
          </a:p>
          <a:p>
            <a:pPr marL="45720" indent="0">
              <a:buNone/>
            </a:pPr>
            <a:r>
              <a:rPr lang="fa-IR" altLang="en-US" sz="2400" dirty="0">
                <a:cs typeface="B Nazanin" pitchFamily="2" charset="-78"/>
              </a:rPr>
              <a:t>وقتی که خود را به صورت فیزیکی سامان می دهیم، بدن مان نوعی ماده شیمیایی به نام اندورفین ترشح می کند که ماهیتی شبیه مسکن دارد</a:t>
            </a:r>
            <a:r>
              <a:rPr lang="fa-IR" altLang="en-US" sz="2400" dirty="0" smtClean="0">
                <a:cs typeface="B Nazanin" pitchFamily="2" charset="-78"/>
              </a:rPr>
              <a:t>.</a:t>
            </a:r>
          </a:p>
          <a:p>
            <a:pPr marL="45720" indent="0">
              <a:buNone/>
            </a:pPr>
            <a:r>
              <a:rPr lang="fa-IR" altLang="en-US" sz="2400" dirty="0">
                <a:cs typeface="B Nazanin" pitchFamily="2" charset="-78"/>
              </a:rPr>
              <a:t>افرادی که به طور مستمر ورزش می کنند </a:t>
            </a:r>
            <a:r>
              <a:rPr lang="fa-IR" altLang="en-US" sz="2400" dirty="0">
                <a:cs typeface="B Nazanin" pitchFamily="2" charset="-78"/>
                <a:hlinkClick r:id="rId3" tooltip="راه داشتن روحیه شاد در 60 ثانیه "/>
              </a:rPr>
              <a:t>روحیه شا</a:t>
            </a:r>
            <a:r>
              <a:rPr lang="fa-IR" altLang="en-US" sz="2400" b="1" dirty="0">
                <a:cs typeface="B Nazanin" pitchFamily="2" charset="-78"/>
                <a:hlinkClick r:id="rId3" tooltip="راه داشتن روحیه شاد در 60 ثانیه "/>
              </a:rPr>
              <a:t>د</a:t>
            </a:r>
            <a:r>
              <a:rPr lang="fa-IR" altLang="en-US" sz="2400" dirty="0">
                <a:cs typeface="B Nazanin" pitchFamily="2" charset="-78"/>
              </a:rPr>
              <a:t>اب تری </a:t>
            </a:r>
            <a:r>
              <a:rPr lang="fa-IR" altLang="en-US" sz="2400" dirty="0" smtClean="0">
                <a:cs typeface="B Nazanin" pitchFamily="2" charset="-78"/>
              </a:rPr>
              <a:t>دارند</a:t>
            </a:r>
          </a:p>
          <a:p>
            <a:pPr marL="45720" indent="0">
              <a:buNone/>
            </a:pPr>
            <a:r>
              <a:rPr lang="fa-IR" altLang="en-US" sz="2400" dirty="0" smtClean="0">
                <a:cs typeface="B Nazanin" pitchFamily="2" charset="-78"/>
              </a:rPr>
              <a:t> </a:t>
            </a:r>
            <a:r>
              <a:rPr lang="fa-IR" altLang="en-US" sz="2400" dirty="0">
                <a:cs typeface="B Nazanin" pitchFamily="2" charset="-78"/>
              </a:rPr>
              <a:t>و آرامش بیشتری را در زندگی </a:t>
            </a:r>
            <a:endParaRPr lang="fa-IR" altLang="en-US" sz="2400" dirty="0" smtClean="0">
              <a:cs typeface="B Nazanin" pitchFamily="2" charset="-78"/>
            </a:endParaRPr>
          </a:p>
          <a:p>
            <a:pPr marL="45720" indent="0">
              <a:buNone/>
            </a:pPr>
            <a:r>
              <a:rPr lang="fa-IR" altLang="en-US" sz="2400" dirty="0" smtClean="0">
                <a:cs typeface="B Nazanin" pitchFamily="2" charset="-78"/>
              </a:rPr>
              <a:t>خود </a:t>
            </a:r>
            <a:r>
              <a:rPr lang="fa-IR" altLang="en-US" sz="2400" dirty="0">
                <a:cs typeface="B Nazanin" pitchFamily="2" charset="-78"/>
              </a:rPr>
              <a:t>تجربه می کنند </a:t>
            </a:r>
            <a:endParaRPr lang="fa-IR" altLang="en-US" sz="2400" dirty="0" smtClean="0">
              <a:cs typeface="B Nazanin" pitchFamily="2" charset="-78"/>
            </a:endParaRPr>
          </a:p>
          <a:p>
            <a:pPr marL="45720" indent="0">
              <a:buNone/>
            </a:pPr>
            <a:r>
              <a:rPr lang="fa-IR" altLang="en-US" sz="2400" dirty="0" smtClean="0">
                <a:cs typeface="B Nazanin" pitchFamily="2" charset="-78"/>
              </a:rPr>
              <a:t>و </a:t>
            </a:r>
            <a:r>
              <a:rPr lang="fa-IR" altLang="en-US" sz="2400" b="1" dirty="0">
                <a:cs typeface="B Nazanin" pitchFamily="2" charset="-78"/>
                <a:hlinkClick r:id="rId4" tooltip="فرمول ساده اعتماد به نفس خانم ها و آقایان"/>
              </a:rPr>
              <a:t>اعتماد به نفس</a:t>
            </a:r>
            <a:r>
              <a:rPr lang="fa-IR" altLang="en-US" sz="2400" dirty="0">
                <a:cs typeface="B Nazanin" pitchFamily="2" charset="-78"/>
              </a:rPr>
              <a:t> </a:t>
            </a:r>
            <a:r>
              <a:rPr lang="fa-IR" altLang="en-US" sz="2400" dirty="0" smtClean="0">
                <a:cs typeface="B Nazanin" pitchFamily="2" charset="-78"/>
              </a:rPr>
              <a:t>بیشتری</a:t>
            </a:r>
          </a:p>
          <a:p>
            <a:pPr marL="45720" indent="0">
              <a:buNone/>
            </a:pPr>
            <a:r>
              <a:rPr lang="fa-IR" altLang="en-US" sz="2400" dirty="0" smtClean="0">
                <a:cs typeface="B Nazanin" pitchFamily="2" charset="-78"/>
              </a:rPr>
              <a:t> </a:t>
            </a:r>
            <a:r>
              <a:rPr lang="fa-IR" altLang="en-US" sz="2400" dirty="0">
                <a:cs typeface="B Nazanin" pitchFamily="2" charset="-78"/>
              </a:rPr>
              <a:t>هم دارند</a:t>
            </a:r>
            <a:endParaRPr lang="fa-IR" sz="2400" dirty="0">
              <a:cs typeface="B Nazanin" pitchFamily="2" charset="-78"/>
            </a:endParaRPr>
          </a:p>
        </p:txBody>
      </p:sp>
      <p:pic>
        <p:nvPicPr>
          <p:cNvPr id="4" name="Picture 3"/>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85721" y="3857628"/>
            <a:ext cx="4900454" cy="2750017"/>
          </a:xfrm>
          <a:prstGeom prst="rect">
            <a:avLst/>
          </a:prstGeom>
        </p:spPr>
      </p:pic>
    </p:spTree>
    <p:extLst>
      <p:ext uri="{BB962C8B-B14F-4D97-AF65-F5344CB8AC3E}">
        <p14:creationId xmlns:p14="http://schemas.microsoft.com/office/powerpoint/2010/main" xmlns="" val="2728691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52400" y="304800"/>
            <a:ext cx="8839200" cy="6324600"/>
          </a:xfrm>
        </p:spPr>
        <p:txBody>
          <a:bodyPr>
            <a:normAutofit lnSpcReduction="10000"/>
          </a:bodyPr>
          <a:lstStyle/>
          <a:p>
            <a:pPr algn="just"/>
            <a:r>
              <a:rPr lang="fa-IR" altLang="en-US" sz="2400" dirty="0">
                <a:cs typeface="B Nazanin" pitchFamily="2" charset="-78"/>
              </a:rPr>
              <a:t>زمانی که فردی </a:t>
            </a:r>
            <a:r>
              <a:rPr lang="fa-IR" altLang="en-US" sz="2400" b="1" dirty="0">
                <a:cs typeface="B Nazanin" pitchFamily="2" charset="-78"/>
                <a:hlinkClick r:id="rId2" tooltip="معجزه ورزش های هوازی برای افراد با فشار خون بالا"/>
              </a:rPr>
              <a:t>ورزش های هوازی</a:t>
            </a:r>
            <a:r>
              <a:rPr lang="fa-IR" altLang="en-US" sz="2400" dirty="0">
                <a:cs typeface="B Nazanin" pitchFamily="2" charset="-78"/>
              </a:rPr>
              <a:t> انجام می دهد سیستم تنفسی او عملکرد بهتری خواهد داشت، ریه ها دم و بازدم را بهتر انجام می دهند و اکسیژن بیشتری به خون می رسد و همه اینها باعث عملکرد بهتر قلب می </a:t>
            </a:r>
            <a:r>
              <a:rPr lang="fa-IR" altLang="en-US" sz="2400" dirty="0" smtClean="0">
                <a:cs typeface="B Nazanin" pitchFamily="2" charset="-78"/>
              </a:rPr>
              <a:t>شود.</a:t>
            </a:r>
          </a:p>
          <a:p>
            <a:pPr algn="just"/>
            <a:r>
              <a:rPr lang="fa-IR" altLang="en-US" sz="2400" dirty="0">
                <a:cs typeface="B Nazanin" pitchFamily="2" charset="-78"/>
              </a:rPr>
              <a:t> </a:t>
            </a:r>
            <a:r>
              <a:rPr lang="fa-IR" altLang="en-US" sz="2400" b="1" dirty="0">
                <a:cs typeface="B Nazanin" pitchFamily="2" charset="-78"/>
                <a:hlinkClick r:id="rId3" tooltip="بیماری های ناشی از شنا در استخر"/>
              </a:rPr>
              <a:t>شنا کردن</a:t>
            </a:r>
            <a:r>
              <a:rPr lang="fa-IR" altLang="en-US" sz="2400" dirty="0">
                <a:cs typeface="B Nazanin" pitchFamily="2" charset="-78"/>
              </a:rPr>
              <a:t>  </a:t>
            </a:r>
          </a:p>
          <a:p>
            <a:pPr marL="45720" indent="0" algn="just">
              <a:buNone/>
            </a:pPr>
            <a:r>
              <a:rPr lang="fa-IR" altLang="en-US" sz="2400" dirty="0">
                <a:cs typeface="B Nazanin" pitchFamily="2" charset="-78"/>
              </a:rPr>
              <a:t>در بین ورزش های هوازی شنا مسکنی که نه تنها هیچ عارضه ای ندارد بلکه برای جسم و روانمان بسیار مفید است.البته منظور ما شنایی است که با سرعت یکنواخت و آهسته انجام شود و گاهی تند و گاهی کند نباشد. در این شنا باید اکسیژن گیری صحیح انجام شود.</a:t>
            </a:r>
          </a:p>
          <a:p>
            <a:pPr algn="just"/>
            <a:r>
              <a:rPr lang="fa-IR" altLang="en-US" sz="2400" b="1" dirty="0">
                <a:cs typeface="B Nazanin" pitchFamily="2" charset="-78"/>
                <a:hlinkClick r:id="rId4" tooltip="پیاده روی"/>
              </a:rPr>
              <a:t>پیاده روی</a:t>
            </a:r>
            <a:r>
              <a:rPr lang="fa-IR" altLang="en-US" sz="2400" dirty="0">
                <a:cs typeface="B Nazanin" pitchFamily="2" charset="-78"/>
              </a:rPr>
              <a:t> تند، دو استقامت و نرم دویدن از دیگر ورزش های هوازی هستند. با این حال نرم دویدن و شنای آرام از بهترین ورزش ها برای دستیابی به آرامش محسوب می شوند.</a:t>
            </a:r>
          </a:p>
          <a:p>
            <a:pPr marL="45720" indent="0" algn="just">
              <a:buNone/>
            </a:pPr>
            <a:r>
              <a:rPr lang="fa-IR" altLang="en-US" sz="2400" dirty="0">
                <a:cs typeface="B Nazanin" pitchFamily="2" charset="-78"/>
              </a:rPr>
              <a:t>ورزش های هوا زی روی تنظیمات شیمیایی بدن تاثیر می گذارند. این تاثیرگذاری 3 مرحله دارد. انجام ورزش های هوازی به صورت آرام و یکنواخت ابتدا باعث می شود اکسیژن بیشتری به بدن برسد او به این شکل مانع افزایش اسید لاکتیک در خون شود . در نتیجه احساس خستگی و فرسودگی در فرد ایجاد نمی کند و حتی باعث کاهش آن می شود. در مرحله بعدی ترشح مواد شیمیایی آرامش بخش و شادی آفرین در بدن افزایش پیدا می کند و همین امر باعث شادی در فرد می شود.سپس فرد خستگی توام با آرامش را تجربه خواهد کرد. ورزش های هوازی تنیدگی و تنش عضلانی را از بین می برند و </a:t>
            </a:r>
            <a:r>
              <a:rPr lang="fa-IR" altLang="en-US" sz="2400" b="1" dirty="0">
                <a:cs typeface="B Nazanin" pitchFamily="2" charset="-78"/>
                <a:hlinkClick r:id="rId5" tooltip="درمان افسردگی "/>
              </a:rPr>
              <a:t>افسردگی</a:t>
            </a:r>
            <a:r>
              <a:rPr lang="fa-IR" altLang="en-US" sz="2400" dirty="0">
                <a:cs typeface="B Nazanin" pitchFamily="2" charset="-78"/>
              </a:rPr>
              <a:t> و بی قراری و تنش را کاهش می دهند و باعث آرامش فرد می شوند. </a:t>
            </a:r>
          </a:p>
          <a:p>
            <a:endParaRPr lang="fa-IR" dirty="0"/>
          </a:p>
          <a:p>
            <a:pPr marL="45720" indent="0">
              <a:buNone/>
            </a:pPr>
            <a:endParaRPr lang="fa-IR" dirty="0"/>
          </a:p>
        </p:txBody>
      </p:sp>
    </p:spTree>
    <p:extLst>
      <p:ext uri="{BB962C8B-B14F-4D97-AF65-F5344CB8AC3E}">
        <p14:creationId xmlns:p14="http://schemas.microsoft.com/office/powerpoint/2010/main" xmlns="" val="21674028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289" y="5486400"/>
            <a:ext cx="6512511" cy="1371600"/>
          </a:xfrm>
        </p:spPr>
        <p:txBody>
          <a:bodyPr/>
          <a:lstStyle/>
          <a:p>
            <a:pPr marL="0" indent="0">
              <a:buNone/>
            </a:pPr>
            <a:r>
              <a:rPr lang="fa-IR" dirty="0" smtClean="0"/>
              <a:t>.</a:t>
            </a:r>
            <a:endParaRPr lang="fa-IR" dirty="0"/>
          </a:p>
        </p:txBody>
      </p:sp>
      <p:sp>
        <p:nvSpPr>
          <p:cNvPr id="3" name="Content Placeholder 2"/>
          <p:cNvSpPr>
            <a:spLocks noGrp="1"/>
          </p:cNvSpPr>
          <p:nvPr>
            <p:ph sz="quarter" idx="13"/>
          </p:nvPr>
        </p:nvSpPr>
        <p:spPr>
          <a:xfrm>
            <a:off x="533400" y="685800"/>
            <a:ext cx="8077200" cy="3474720"/>
          </a:xfrm>
        </p:spPr>
        <p:txBody>
          <a:bodyPr/>
          <a:lstStyle/>
          <a:p>
            <a:r>
              <a:rPr lang="fa-IR" altLang="en-US" sz="2400" dirty="0">
                <a:cs typeface="B Nazanin" pitchFamily="2" charset="-78"/>
              </a:rPr>
              <a:t>یوگا، جزء ورزش های جسمی و ذهنی است که باعث افزایش انعطاف پذیری و قدرت بدن می شود و اگر با تکنیک های صحیح تنفس همراه باشد، به ریلکس شدن و احساس رضایت و </a:t>
            </a:r>
            <a:r>
              <a:rPr lang="fa-IR" altLang="en-US" sz="2400" b="1" dirty="0">
                <a:cs typeface="B Nazanin" pitchFamily="2" charset="-78"/>
                <a:hlinkClick r:id="rId2" tooltip="خوشبختی شما را چه شکلی می کند؟"/>
              </a:rPr>
              <a:t>خوشبختی</a:t>
            </a:r>
            <a:r>
              <a:rPr lang="fa-IR" altLang="en-US" sz="2400" dirty="0">
                <a:cs typeface="B Nazanin" pitchFamily="2" charset="-78"/>
              </a:rPr>
              <a:t> می انجامد </a:t>
            </a:r>
            <a:endParaRPr lang="en-US" altLang="en-US" sz="2400" dirty="0">
              <a:cs typeface="B Nazanin" pitchFamily="2" charset="-78"/>
            </a:endParaRPr>
          </a:p>
          <a:p>
            <a:endParaRPr lang="fa-IR" dirty="0"/>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57200" y="2286000"/>
            <a:ext cx="3352800" cy="28194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886200" y="2133600"/>
            <a:ext cx="4994564" cy="4572000"/>
          </a:xfrm>
          <a:prstGeom prst="rect">
            <a:avLst/>
          </a:prstGeom>
        </p:spPr>
      </p:pic>
    </p:spTree>
    <p:extLst>
      <p:ext uri="{BB962C8B-B14F-4D97-AF65-F5344CB8AC3E}">
        <p14:creationId xmlns:p14="http://schemas.microsoft.com/office/powerpoint/2010/main" xmlns="" val="40823296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81000" y="228600"/>
            <a:ext cx="8382000" cy="6172200"/>
          </a:xfrm>
        </p:spPr>
        <p:txBody>
          <a:bodyPr/>
          <a:lstStyle/>
          <a:p>
            <a:r>
              <a:rPr lang="fa-IR" altLang="en-US" sz="2400" b="1" dirty="0">
                <a:cs typeface="B Nazanin" pitchFamily="2" charset="-78"/>
              </a:rPr>
              <a:t>ایروبیک و </a:t>
            </a:r>
            <a:r>
              <a:rPr lang="fa-IR" altLang="en-US" sz="2400" b="1" dirty="0">
                <a:cs typeface="B Nazanin" pitchFamily="2" charset="-78"/>
                <a:hlinkClick r:id="rId2" tooltip="چگونه حرکات کششی موثر داشته باشیم ؟"/>
              </a:rPr>
              <a:t>حرکات کششی</a:t>
            </a:r>
            <a:r>
              <a:rPr lang="fa-IR" altLang="en-US" sz="2400" b="1" dirty="0">
                <a:cs typeface="B Nazanin" pitchFamily="2" charset="-78"/>
              </a:rPr>
              <a:t> </a:t>
            </a:r>
            <a:endParaRPr lang="fa-IR" altLang="en-US" sz="2400" dirty="0">
              <a:cs typeface="B Nazanin" pitchFamily="2" charset="-78"/>
            </a:endParaRPr>
          </a:p>
          <a:p>
            <a:r>
              <a:rPr lang="fa-IR" altLang="en-US" sz="2400" dirty="0">
                <a:cs typeface="B Nazanin" pitchFamily="2" charset="-78"/>
              </a:rPr>
              <a:t>هر گونه حرکت ورزشی که باعث خون رسانی بهتر به تمام قسمت های بدن شما شود (مثل ایروبیک)، باعث ترشح آندورفین و کاهش استرس می شود  </a:t>
            </a:r>
            <a:r>
              <a:rPr lang="fa-IR" altLang="en-US" sz="2400" dirty="0" smtClean="0">
                <a:cs typeface="B Nazanin" pitchFamily="2" charset="-78"/>
              </a:rPr>
              <a:t>.</a:t>
            </a:r>
            <a:endParaRPr lang="fa-IR" altLang="en-US" sz="2400" dirty="0">
              <a:cs typeface="B Nazanin" pitchFamily="2" charset="-78"/>
            </a:endParaRPr>
          </a:p>
          <a:p>
            <a:r>
              <a:rPr lang="fa-IR" altLang="en-US" sz="2400" b="1" dirty="0">
                <a:cs typeface="B Nazanin" pitchFamily="2" charset="-78"/>
                <a:hlinkClick r:id="rId3" tooltip="پیاده روی"/>
              </a:rPr>
              <a:t>پیاده روی</a:t>
            </a:r>
            <a:r>
              <a:rPr lang="fa-IR" altLang="en-US" sz="2400" dirty="0">
                <a:cs typeface="B Nazanin" pitchFamily="2" charset="-78"/>
              </a:rPr>
              <a:t> کردن برای هر فردی سالم و بی خطر است. هر روز 15 دقیقه سعی کنید کمی تندتر راه بروید. همین مقدار نیز به شما کمک می کند تا خود را از شر تنش های روزمره زندگی رها سازید</a:t>
            </a:r>
            <a:r>
              <a:rPr lang="fa-IR" altLang="en-US" sz="2400" dirty="0" smtClean="0">
                <a:cs typeface="B Nazanin" pitchFamily="2" charset="-78"/>
              </a:rPr>
              <a:t>.</a:t>
            </a:r>
            <a:endParaRPr lang="fa-IR" altLang="en-US" sz="2400" b="1" dirty="0">
              <a:cs typeface="B Nazanin" pitchFamily="2" charset="-78"/>
              <a:hlinkClick r:id="rId2" tooltip="چگونه حرکات کششی موثر داشته باشیم ؟"/>
            </a:endParaRPr>
          </a:p>
          <a:p>
            <a:r>
              <a:rPr lang="fa-IR" altLang="en-US" sz="2400" b="1" dirty="0">
                <a:cs typeface="B Nazanin" pitchFamily="2" charset="-78"/>
                <a:hlinkClick r:id="rId2" tooltip="چگونه حرکات کششی موثر داشته باشیم ؟"/>
              </a:rPr>
              <a:t>حرکات کششی</a:t>
            </a:r>
            <a:r>
              <a:rPr lang="fa-IR" altLang="en-US" sz="2400" dirty="0">
                <a:cs typeface="B Nazanin" pitchFamily="2" charset="-78"/>
              </a:rPr>
              <a:t> باعث تحریک گیرنده های سیستم عصبی بدن می شوند و به کنترل استرس کمک می کند. در ضمن باعث سفت شدن عضلات و افزایش جریان خون به آنها می شوند.</a:t>
            </a:r>
            <a:endParaRPr lang="fa-IR" sz="2400" dirty="0">
              <a:cs typeface="B Nazanin" pitchFamily="2" charset="-78"/>
            </a:endParaRPr>
          </a:p>
          <a:p>
            <a:pPr marL="45720" indent="0">
              <a:buNone/>
            </a:pPr>
            <a:endParaRPr lang="fa-IR" dirty="0"/>
          </a:p>
        </p:txBody>
      </p:sp>
      <p:sp>
        <p:nvSpPr>
          <p:cNvPr id="4" name="Title 3"/>
          <p:cNvSpPr>
            <a:spLocks noGrp="1"/>
          </p:cNvSpPr>
          <p:nvPr>
            <p:ph type="title"/>
          </p:nvPr>
        </p:nvSpPr>
        <p:spPr>
          <a:xfrm flipV="1">
            <a:off x="1793289" y="5943600"/>
            <a:ext cx="6512511" cy="533400"/>
          </a:xfrm>
        </p:spPr>
        <p:txBody>
          <a:bodyPr/>
          <a:lstStyle/>
          <a:p>
            <a:pPr marL="0" indent="0">
              <a:buNone/>
            </a:pPr>
            <a:r>
              <a:rPr lang="fa-IR" dirty="0" smtClean="0"/>
              <a:t>.</a:t>
            </a:r>
            <a:endParaRPr lang="fa-IR" dirty="0"/>
          </a:p>
        </p:txBody>
      </p:sp>
      <p:pic>
        <p:nvPicPr>
          <p:cNvPr id="5" name="Picture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85786" y="4143380"/>
            <a:ext cx="4283342" cy="2347906"/>
          </a:xfrm>
          <a:prstGeom prst="rect">
            <a:avLst/>
          </a:prstGeom>
        </p:spPr>
      </p:pic>
    </p:spTree>
    <p:extLst>
      <p:ext uri="{BB962C8B-B14F-4D97-AF65-F5344CB8AC3E}">
        <p14:creationId xmlns:p14="http://schemas.microsoft.com/office/powerpoint/2010/main" xmlns="" val="19914243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4876800"/>
            <a:ext cx="1371600" cy="1752600"/>
          </a:xfrm>
        </p:spPr>
        <p:txBody>
          <a:bodyPr/>
          <a:lstStyle/>
          <a:p>
            <a:r>
              <a:rPr lang="fa-IR" dirty="0" smtClean="0"/>
              <a:t>.</a:t>
            </a:r>
            <a:endParaRPr lang="fa-IR" dirty="0"/>
          </a:p>
        </p:txBody>
      </p:sp>
      <p:sp>
        <p:nvSpPr>
          <p:cNvPr id="3" name="Content Placeholder 2"/>
          <p:cNvSpPr>
            <a:spLocks noGrp="1"/>
          </p:cNvSpPr>
          <p:nvPr>
            <p:ph sz="quarter" idx="13"/>
          </p:nvPr>
        </p:nvSpPr>
        <p:spPr>
          <a:xfrm>
            <a:off x="228600" y="304800"/>
            <a:ext cx="8534400" cy="5562600"/>
          </a:xfrm>
        </p:spPr>
        <p:txBody>
          <a:bodyPr/>
          <a:lstStyle/>
          <a:p>
            <a:pPr>
              <a:lnSpc>
                <a:spcPct val="150000"/>
              </a:lnSpc>
            </a:pPr>
            <a:r>
              <a:rPr lang="fa-IR" altLang="en-US" b="1" dirty="0" smtClean="0">
                <a:solidFill>
                  <a:srgbClr val="FF0000"/>
                </a:solidFill>
              </a:rPr>
              <a:t> </a:t>
            </a:r>
            <a:r>
              <a:rPr lang="fa-IR" altLang="en-US" sz="2400" b="1" dirty="0">
                <a:solidFill>
                  <a:srgbClr val="FF0000"/>
                </a:solidFill>
                <a:cs typeface="B Nazanin" pitchFamily="2" charset="-78"/>
              </a:rPr>
              <a:t>کشش جانبي</a:t>
            </a:r>
            <a:r>
              <a:rPr lang="fa-IR" altLang="en-US" sz="2400" dirty="0">
                <a:cs typeface="B Nazanin" pitchFamily="2" charset="-78"/>
              </a:rPr>
              <a:t/>
            </a:r>
            <a:br>
              <a:rPr lang="fa-IR" altLang="en-US" sz="2400" dirty="0">
                <a:cs typeface="B Nazanin" pitchFamily="2" charset="-78"/>
              </a:rPr>
            </a:br>
            <a:r>
              <a:rPr lang="fa-IR" altLang="en-US" sz="2400" dirty="0">
                <a:cs typeface="B Nazanin" pitchFamily="2" charset="-78"/>
              </a:rPr>
              <a:t>در حالي که از آرنج خود براي متعادل نگه داشتن بدن‌تان استفاده مي‌کنيد، روي پهلوي خود دراز بکشيد.</a:t>
            </a:r>
            <a:br>
              <a:rPr lang="fa-IR" altLang="en-US" sz="2400" dirty="0">
                <a:cs typeface="B Nazanin" pitchFamily="2" charset="-78"/>
              </a:rPr>
            </a:br>
            <a:r>
              <a:rPr lang="fa-IR" altLang="en-US" sz="2400" dirty="0">
                <a:cs typeface="B Nazanin" pitchFamily="2" charset="-78"/>
              </a:rPr>
              <a:t>با استفاده از بازوي ديگر، به آهستگي پاي خود را به سمت باسن تان بکشيد و هر دو زانوي خود را با هم نگه داريد و به سمت پايين خم کنيد.</a:t>
            </a:r>
            <a:br>
              <a:rPr lang="fa-IR" altLang="en-US" sz="2400" dirty="0">
                <a:cs typeface="B Nazanin" pitchFamily="2" charset="-78"/>
              </a:rPr>
            </a:br>
            <a:r>
              <a:rPr lang="fa-IR" altLang="en-US" sz="2400" dirty="0">
                <a:cs typeface="B Nazanin" pitchFamily="2" charset="-78"/>
              </a:rPr>
              <a:t>حالا جهت خود و پاهاي‌تان را عوض کنيد</a:t>
            </a:r>
            <a:endParaRPr lang="fa-IR" sz="2400" dirty="0">
              <a:cs typeface="B Nazanin" pitchFamily="2" charset="-78"/>
            </a:endParaRPr>
          </a:p>
          <a:p>
            <a:pPr marL="45720" indent="0">
              <a:buNone/>
            </a:pPr>
            <a:endParaRPr lang="fa-IR" dirty="0"/>
          </a:p>
        </p:txBody>
      </p:sp>
      <p:pic>
        <p:nvPicPr>
          <p:cNvPr id="4" name="Picture 2"/>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228600" y="3657600"/>
            <a:ext cx="5257800" cy="300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4883047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5181600"/>
            <a:ext cx="1676400" cy="1447800"/>
          </a:xfrm>
        </p:spPr>
        <p:txBody>
          <a:bodyPr/>
          <a:lstStyle/>
          <a:p>
            <a:r>
              <a:rPr lang="fa-IR" dirty="0" smtClean="0"/>
              <a:t>.</a:t>
            </a:r>
            <a:endParaRPr lang="fa-IR" dirty="0"/>
          </a:p>
        </p:txBody>
      </p:sp>
      <p:sp>
        <p:nvSpPr>
          <p:cNvPr id="3" name="Content Placeholder 2"/>
          <p:cNvSpPr>
            <a:spLocks noGrp="1"/>
          </p:cNvSpPr>
          <p:nvPr>
            <p:ph sz="quarter" idx="13"/>
          </p:nvPr>
        </p:nvSpPr>
        <p:spPr>
          <a:xfrm>
            <a:off x="304800" y="381000"/>
            <a:ext cx="8534400" cy="5334000"/>
          </a:xfrm>
        </p:spPr>
        <p:txBody>
          <a:bodyPr/>
          <a:lstStyle/>
          <a:p>
            <a:r>
              <a:rPr lang="fa-IR" altLang="en-US" sz="2400" b="1" dirty="0">
                <a:solidFill>
                  <a:srgbClr val="FF0000"/>
                </a:solidFill>
                <a:cs typeface="B Nazanin" pitchFamily="2" charset="-78"/>
              </a:rPr>
              <a:t>کشش لگن و باسن</a:t>
            </a:r>
            <a:r>
              <a:rPr lang="fa-IR" altLang="en-US" sz="2400" dirty="0">
                <a:cs typeface="B Nazanin" pitchFamily="2" charset="-78"/>
              </a:rPr>
              <a:t/>
            </a:r>
            <a:br>
              <a:rPr lang="fa-IR" altLang="en-US" sz="2400" dirty="0">
                <a:cs typeface="B Nazanin" pitchFamily="2" charset="-78"/>
              </a:rPr>
            </a:br>
            <a:r>
              <a:rPr lang="fa-IR" altLang="en-US" sz="2400" dirty="0">
                <a:cs typeface="B Nazanin" pitchFamily="2" charset="-78"/>
              </a:rPr>
              <a:t>پاي راست را روي زانوي چپ بگذاريد.</a:t>
            </a:r>
            <a:br>
              <a:rPr lang="fa-IR" altLang="en-US" sz="2400" dirty="0">
                <a:cs typeface="B Nazanin" pitchFamily="2" charset="-78"/>
              </a:rPr>
            </a:br>
            <a:r>
              <a:rPr lang="fa-IR" altLang="en-US" sz="2400" dirty="0">
                <a:cs typeface="B Nazanin" pitchFamily="2" charset="-78"/>
              </a:rPr>
              <a:t>حالا دستان خود را زير زانوي چپ بگذاريد و آن را به طرف خود بکشيد، در حالي که بالاتنه خود را شل کرده‌ايد.سپس پاها را عوض کنيد.</a:t>
            </a:r>
            <a:endParaRPr lang="en-US" altLang="en-US" sz="2400" dirty="0">
              <a:cs typeface="B Nazanin" pitchFamily="2" charset="-78"/>
            </a:endParaRPr>
          </a:p>
          <a:p>
            <a:pPr marL="45720" indent="0">
              <a:buNone/>
            </a:pPr>
            <a:endParaRPr lang="fa-IR" dirty="0"/>
          </a:p>
        </p:txBody>
      </p:sp>
      <p:pic>
        <p:nvPicPr>
          <p:cNvPr id="4" name="Picture 2"/>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914400" y="2819400"/>
            <a:ext cx="6172200" cy="3562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076848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5562600"/>
            <a:ext cx="2819400" cy="885632"/>
          </a:xfrm>
        </p:spPr>
        <p:txBody>
          <a:bodyPr/>
          <a:lstStyle/>
          <a:p>
            <a:r>
              <a:rPr lang="fa-IR" dirty="0" smtClean="0"/>
              <a:t>.</a:t>
            </a:r>
            <a:endParaRPr lang="fa-IR" dirty="0"/>
          </a:p>
        </p:txBody>
      </p:sp>
      <p:sp>
        <p:nvSpPr>
          <p:cNvPr id="3" name="Content Placeholder 2"/>
          <p:cNvSpPr>
            <a:spLocks noGrp="1"/>
          </p:cNvSpPr>
          <p:nvPr>
            <p:ph sz="quarter" idx="13"/>
          </p:nvPr>
        </p:nvSpPr>
        <p:spPr>
          <a:xfrm>
            <a:off x="304800" y="457200"/>
            <a:ext cx="8610600" cy="5105400"/>
          </a:xfrm>
        </p:spPr>
        <p:txBody>
          <a:bodyPr>
            <a:normAutofit/>
          </a:bodyPr>
          <a:lstStyle/>
          <a:p>
            <a:r>
              <a:rPr lang="fa-IR" altLang="en-US" sz="2400" b="1" dirty="0">
                <a:solidFill>
                  <a:srgbClr val="FF0000"/>
                </a:solidFill>
                <a:cs typeface="B Nazanin" pitchFamily="2" charset="-78"/>
              </a:rPr>
              <a:t>کشش پشت ران</a:t>
            </a:r>
            <a:r>
              <a:rPr lang="fa-IR" altLang="en-US" sz="2400" dirty="0">
                <a:cs typeface="B Nazanin" pitchFamily="2" charset="-78"/>
              </a:rPr>
              <a:t/>
            </a:r>
            <a:br>
              <a:rPr lang="fa-IR" altLang="en-US" sz="2400" dirty="0">
                <a:cs typeface="B Nazanin" pitchFamily="2" charset="-78"/>
              </a:rPr>
            </a:br>
            <a:r>
              <a:rPr lang="fa-IR" altLang="en-US" sz="2400" dirty="0">
                <a:cs typeface="B Nazanin" pitchFamily="2" charset="-78"/>
              </a:rPr>
              <a:t>با زانوهاي خميده روي زمين دراز بکشيد.</a:t>
            </a:r>
            <a:br>
              <a:rPr lang="fa-IR" altLang="en-US" sz="2400" dirty="0">
                <a:cs typeface="B Nazanin" pitchFamily="2" charset="-78"/>
              </a:rPr>
            </a:br>
            <a:r>
              <a:rPr lang="fa-IR" altLang="en-US" sz="2400" dirty="0">
                <a:cs typeface="B Nazanin" pitchFamily="2" charset="-78"/>
              </a:rPr>
              <a:t>پاي خود را صاف کنيد و به آهستگي به سمت خود بکشيد تا در پشت ران‌تان احساس کشش کنيد.کمي زانوي خود را خم کنيد و با دست، ساق ران و مچ پاي خود را بگيريد و پا را عوض کنيد</a:t>
            </a:r>
            <a:endParaRPr lang="fa-IR" sz="2400" dirty="0">
              <a:cs typeface="B Nazanin" pitchFamily="2" charset="-78"/>
            </a:endParaRPr>
          </a:p>
        </p:txBody>
      </p:sp>
      <p:pic>
        <p:nvPicPr>
          <p:cNvPr id="4" name="Picture 1"/>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304800" y="2209800"/>
            <a:ext cx="6324600" cy="434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890477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289" y="5943600"/>
            <a:ext cx="797511" cy="457200"/>
          </a:xfrm>
        </p:spPr>
        <p:txBody>
          <a:bodyPr/>
          <a:lstStyle/>
          <a:p>
            <a:r>
              <a:rPr lang="fa-IR" dirty="0" smtClean="0"/>
              <a:t>.</a:t>
            </a:r>
            <a:endParaRPr lang="fa-IR" dirty="0"/>
          </a:p>
        </p:txBody>
      </p:sp>
      <p:sp>
        <p:nvSpPr>
          <p:cNvPr id="3" name="Content Placeholder 2"/>
          <p:cNvSpPr>
            <a:spLocks noGrp="1"/>
          </p:cNvSpPr>
          <p:nvPr>
            <p:ph sz="quarter" idx="13"/>
          </p:nvPr>
        </p:nvSpPr>
        <p:spPr>
          <a:xfrm>
            <a:off x="304800" y="304800"/>
            <a:ext cx="8458200" cy="5181600"/>
          </a:xfrm>
        </p:spPr>
        <p:txBody>
          <a:bodyPr>
            <a:normAutofit/>
          </a:bodyPr>
          <a:lstStyle/>
          <a:p>
            <a:r>
              <a:rPr lang="fa-IR" altLang="en-US" sz="2400" b="1" dirty="0">
                <a:solidFill>
                  <a:srgbClr val="FF0000"/>
                </a:solidFill>
                <a:cs typeface="B Nazanin" pitchFamily="2" charset="-78"/>
              </a:rPr>
              <a:t>کشش جلوي ران</a:t>
            </a:r>
            <a:r>
              <a:rPr lang="fa-IR" altLang="en-US" sz="2400" dirty="0">
                <a:cs typeface="B Nazanin" pitchFamily="2" charset="-78"/>
              </a:rPr>
              <a:t/>
            </a:r>
            <a:br>
              <a:rPr lang="fa-IR" altLang="en-US" sz="2400" dirty="0">
                <a:cs typeface="B Nazanin" pitchFamily="2" charset="-78"/>
              </a:rPr>
            </a:br>
            <a:r>
              <a:rPr lang="fa-IR" altLang="en-US" sz="2400" dirty="0">
                <a:cs typeface="B Nazanin" pitchFamily="2" charset="-78"/>
              </a:rPr>
              <a:t>پاي راست را طوري روي زمين قرار دهيد و از ناحيه زانو و لگن خم کنيد که ساق و ران، زاويه 90 درجه بسازند.حالا پاي چپ را از پشت خم کرده روي زمين قرار دهيد و براي کشش در عضله جلوي ران چپ، پاي راست خود را به سمت جلو متمايل کنيد تا کشش را در </a:t>
            </a:r>
            <a:r>
              <a:rPr lang="fa-IR" altLang="en-US" sz="2400" dirty="0" smtClean="0">
                <a:cs typeface="B Nazanin" pitchFamily="2" charset="-78"/>
              </a:rPr>
              <a:t>جلوي </a:t>
            </a:r>
            <a:r>
              <a:rPr lang="fa-IR" altLang="en-US" sz="2400" dirty="0">
                <a:cs typeface="B Nazanin" pitchFamily="2" charset="-78"/>
              </a:rPr>
              <a:t>ران چپ </a:t>
            </a:r>
            <a:r>
              <a:rPr lang="fa-IR" altLang="en-US" sz="2400" dirty="0" smtClean="0">
                <a:cs typeface="B Nazanin" pitchFamily="2" charset="-78"/>
              </a:rPr>
              <a:t>خود </a:t>
            </a:r>
            <a:r>
              <a:rPr lang="fa-IR" altLang="en-US" sz="2400" dirty="0">
                <a:cs typeface="B Nazanin" pitchFamily="2" charset="-78"/>
              </a:rPr>
              <a:t>احساس </a:t>
            </a:r>
            <a:r>
              <a:rPr lang="fa-IR" altLang="en-US" sz="2400" dirty="0" smtClean="0">
                <a:cs typeface="B Nazanin" pitchFamily="2" charset="-78"/>
              </a:rPr>
              <a:t>کنيد.</a:t>
            </a:r>
            <a:endParaRPr lang="fa-IR" sz="2400" dirty="0">
              <a:cs typeface="B Nazanin" pitchFamily="2" charset="-78"/>
            </a:endParaRPr>
          </a:p>
        </p:txBody>
      </p:sp>
      <p:pic>
        <p:nvPicPr>
          <p:cNvPr id="4" name="Picture 1"/>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304800" y="2438400"/>
            <a:ext cx="5638800" cy="434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7644777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289" y="4800600"/>
            <a:ext cx="1330911" cy="1600200"/>
          </a:xfrm>
        </p:spPr>
        <p:txBody>
          <a:bodyPr/>
          <a:lstStyle/>
          <a:p>
            <a:r>
              <a:rPr lang="fa-IR" dirty="0" smtClean="0"/>
              <a:t>.</a:t>
            </a:r>
            <a:endParaRPr lang="fa-IR" dirty="0"/>
          </a:p>
        </p:txBody>
      </p:sp>
      <p:sp>
        <p:nvSpPr>
          <p:cNvPr id="3" name="Content Placeholder 2"/>
          <p:cNvSpPr>
            <a:spLocks noGrp="1"/>
          </p:cNvSpPr>
          <p:nvPr>
            <p:ph sz="quarter" idx="13"/>
          </p:nvPr>
        </p:nvSpPr>
        <p:spPr>
          <a:xfrm>
            <a:off x="304800" y="731520"/>
            <a:ext cx="8610600" cy="4907280"/>
          </a:xfrm>
        </p:spPr>
        <p:txBody>
          <a:bodyPr/>
          <a:lstStyle/>
          <a:p>
            <a:r>
              <a:rPr lang="fa-IR" altLang="en-US" sz="2400" b="1" dirty="0">
                <a:solidFill>
                  <a:srgbClr val="FF0000"/>
                </a:solidFill>
                <a:cs typeface="B Nazanin" pitchFamily="2" charset="-78"/>
              </a:rPr>
              <a:t>کشش ران و ساق</a:t>
            </a:r>
            <a:endParaRPr lang="en-US" altLang="en-US" sz="2400" b="1" dirty="0">
              <a:solidFill>
                <a:srgbClr val="FF0000"/>
              </a:solidFill>
              <a:cs typeface="B Nazanin" pitchFamily="2" charset="-78"/>
            </a:endParaRPr>
          </a:p>
          <a:p>
            <a:pPr marL="45720" indent="0">
              <a:buNone/>
            </a:pPr>
            <a:r>
              <a:rPr lang="fa-IR" altLang="en-US" sz="2400" dirty="0">
                <a:cs typeface="B Nazanin" pitchFamily="2" charset="-78"/>
              </a:rPr>
              <a:t>روي </a:t>
            </a:r>
            <a:r>
              <a:rPr lang="fa-IR" altLang="en-US" sz="2400" dirty="0" smtClean="0">
                <a:cs typeface="B Nazanin" pitchFamily="2" charset="-78"/>
              </a:rPr>
              <a:t>زانو </a:t>
            </a:r>
            <a:r>
              <a:rPr lang="fa-IR" altLang="en-US" sz="2400" dirty="0">
                <a:cs typeface="B Nazanin" pitchFamily="2" charset="-78"/>
              </a:rPr>
              <a:t>قرار گيريد، پاهاي‌تان را صاف کنيد اما همچنان آنها را کمي خميده نگه داريد.به آرامي، يک يا هر دو پا را به زمين فشار دهيد، پشت را صاف کنيد و شکم را به سمت داخل فشار دهيد.</a:t>
            </a:r>
            <a:endParaRPr lang="en-US" altLang="en-US" sz="2400" dirty="0">
              <a:cs typeface="B Nazanin" pitchFamily="2" charset="-78"/>
            </a:endParaRPr>
          </a:p>
          <a:p>
            <a:endParaRPr lang="fa-IR" dirty="0"/>
          </a:p>
          <a:p>
            <a:pPr marL="45720" indent="0">
              <a:buNone/>
            </a:pPr>
            <a:endParaRPr lang="fa-IR" dirty="0"/>
          </a:p>
        </p:txBody>
      </p:sp>
      <p:pic>
        <p:nvPicPr>
          <p:cNvPr id="4" name="Picture 1"/>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838200" y="2438400"/>
            <a:ext cx="5715000" cy="403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123770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289" y="4953000"/>
            <a:ext cx="1788111" cy="562168"/>
          </a:xfrm>
        </p:spPr>
        <p:txBody>
          <a:bodyPr/>
          <a:lstStyle/>
          <a:p>
            <a:r>
              <a:rPr lang="fa-IR" dirty="0" smtClean="0"/>
              <a:t>.</a:t>
            </a:r>
            <a:endParaRPr lang="fa-IR" dirty="0"/>
          </a:p>
        </p:txBody>
      </p:sp>
      <p:sp>
        <p:nvSpPr>
          <p:cNvPr id="3" name="Content Placeholder 2"/>
          <p:cNvSpPr>
            <a:spLocks noGrp="1"/>
          </p:cNvSpPr>
          <p:nvPr>
            <p:ph sz="quarter" idx="13"/>
          </p:nvPr>
        </p:nvSpPr>
        <p:spPr>
          <a:xfrm>
            <a:off x="304800" y="457200"/>
            <a:ext cx="8458200" cy="4495800"/>
          </a:xfrm>
        </p:spPr>
        <p:txBody>
          <a:bodyPr>
            <a:normAutofit/>
          </a:bodyPr>
          <a:lstStyle/>
          <a:p>
            <a:r>
              <a:rPr lang="fa-IR" altLang="en-US" sz="2400" b="1" dirty="0">
                <a:solidFill>
                  <a:srgbClr val="FF0000"/>
                </a:solidFill>
                <a:cs typeface="B Nazanin" pitchFamily="2" charset="-78"/>
              </a:rPr>
              <a:t>کشش پيريفورميس</a:t>
            </a:r>
            <a:r>
              <a:rPr lang="fa-IR" altLang="en-US" sz="2400" dirty="0">
                <a:cs typeface="B Nazanin" pitchFamily="2" charset="-78"/>
              </a:rPr>
              <a:t/>
            </a:r>
            <a:br>
              <a:rPr lang="fa-IR" altLang="en-US" sz="2400" dirty="0">
                <a:cs typeface="B Nazanin" pitchFamily="2" charset="-78"/>
              </a:rPr>
            </a:br>
            <a:r>
              <a:rPr lang="fa-IR" altLang="en-US" sz="2400" dirty="0">
                <a:cs typeface="B Nazanin" pitchFamily="2" charset="-78"/>
              </a:rPr>
              <a:t>از ناحيه دست‌ها و زانوها، روي زمين‌ قرار بگيريد و زانوي راست خود را روي زمين قرار دهيد به طوري که بين دست چپ و راست قرار گيرد.</a:t>
            </a:r>
            <a:br>
              <a:rPr lang="fa-IR" altLang="en-US" sz="2400" dirty="0">
                <a:cs typeface="B Nazanin" pitchFamily="2" charset="-78"/>
              </a:rPr>
            </a:br>
            <a:r>
              <a:rPr lang="fa-IR" altLang="en-US" sz="2400" dirty="0">
                <a:cs typeface="B Nazanin" pitchFamily="2" charset="-78"/>
              </a:rPr>
              <a:t>حال، پاي چپ خود را به پشت خود ببريد و آن را صاف کنيد و اگر مي‌توانيد به سمت جلو خم شويد و ساعدهاي خود را روي زمين قرار </a:t>
            </a:r>
            <a:r>
              <a:rPr lang="fa-IR" altLang="en-US" sz="2400" dirty="0" smtClean="0">
                <a:cs typeface="B Nazanin" pitchFamily="2" charset="-78"/>
              </a:rPr>
              <a:t>دهيد</a:t>
            </a:r>
            <a:endParaRPr lang="fa-IR" sz="2400" dirty="0">
              <a:cs typeface="B Nazanin" pitchFamily="2" charset="-78"/>
            </a:endParaRPr>
          </a:p>
        </p:txBody>
      </p:sp>
      <p:pic>
        <p:nvPicPr>
          <p:cNvPr id="5" name="Picture 2"/>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838200" y="2667000"/>
            <a:ext cx="5791200" cy="38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644856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1371600" y="4648200"/>
            <a:ext cx="421689" cy="866968"/>
          </a:xfrm>
        </p:spPr>
        <p:txBody>
          <a:bodyPr/>
          <a:lstStyle/>
          <a:p>
            <a:r>
              <a:rPr lang="fa-IR" dirty="0" smtClean="0"/>
              <a:t>.</a:t>
            </a:r>
            <a:endParaRPr lang="fa-IR" dirty="0"/>
          </a:p>
        </p:txBody>
      </p:sp>
      <p:sp>
        <p:nvSpPr>
          <p:cNvPr id="3" name="Content Placeholder 2"/>
          <p:cNvSpPr>
            <a:spLocks noGrp="1"/>
          </p:cNvSpPr>
          <p:nvPr>
            <p:ph sz="quarter" idx="13"/>
          </p:nvPr>
        </p:nvSpPr>
        <p:spPr>
          <a:xfrm>
            <a:off x="1143000" y="731520"/>
            <a:ext cx="7543800" cy="4297680"/>
          </a:xfrm>
        </p:spPr>
        <p:txBody>
          <a:bodyPr>
            <a:normAutofit fontScale="70000" lnSpcReduction="20000"/>
          </a:bodyPr>
          <a:lstStyle/>
          <a:p>
            <a:r>
              <a:rPr lang="fa-IR" sz="4000" b="1" dirty="0">
                <a:cs typeface="Nazanin" pitchFamily="2" charset="-78"/>
              </a:rPr>
              <a:t>پيشگيری و کنترل </a:t>
            </a:r>
            <a:r>
              <a:rPr lang="fa-IR" sz="4000" b="1" dirty="0" smtClean="0">
                <a:cs typeface="Nazanin" pitchFamily="2" charset="-78"/>
              </a:rPr>
              <a:t>استرس</a:t>
            </a:r>
          </a:p>
          <a:p>
            <a:endParaRPr lang="fa-IR" sz="4000" b="1" dirty="0">
              <a:cs typeface="Nazanin" pitchFamily="2" charset="-78"/>
            </a:endParaRPr>
          </a:p>
          <a:p>
            <a:pPr marL="0" lvl="0" indent="0" fontAlgn="base">
              <a:lnSpc>
                <a:spcPct val="90000"/>
              </a:lnSpc>
              <a:spcAft>
                <a:spcPct val="0"/>
              </a:spcAft>
              <a:buNone/>
            </a:pPr>
            <a:r>
              <a:rPr lang="fa-IR" sz="4000" b="1" dirty="0" smtClean="0">
                <a:solidFill>
                  <a:schemeClr val="accent6">
                    <a:lumMod val="50000"/>
                  </a:schemeClr>
                </a:solidFill>
                <a:cs typeface="Nazanin" pitchFamily="2" charset="-78"/>
              </a:rPr>
              <a:t>گام </a:t>
            </a:r>
            <a:r>
              <a:rPr lang="fa-IR" sz="4000" b="1" dirty="0">
                <a:solidFill>
                  <a:schemeClr val="accent6">
                    <a:lumMod val="50000"/>
                  </a:schemeClr>
                </a:solidFill>
                <a:cs typeface="Nazanin" pitchFamily="2" charset="-78"/>
              </a:rPr>
              <a:t>اول :   شناسايی مشکل </a:t>
            </a:r>
          </a:p>
          <a:p>
            <a:pPr marL="457200" lvl="0" indent="-457200" fontAlgn="base">
              <a:lnSpc>
                <a:spcPct val="90000"/>
              </a:lnSpc>
              <a:spcAft>
                <a:spcPct val="0"/>
              </a:spcAft>
              <a:buFontTx/>
              <a:buChar char="•"/>
            </a:pPr>
            <a:r>
              <a:rPr lang="fa-IR" sz="4000" dirty="0">
                <a:solidFill>
                  <a:srgbClr val="000000"/>
                </a:solidFill>
                <a:cs typeface="Nazanin" pitchFamily="2" charset="-78"/>
              </a:rPr>
              <a:t> مربوط به نوع کار</a:t>
            </a:r>
          </a:p>
          <a:p>
            <a:pPr marL="457200" lvl="0" indent="-457200" fontAlgn="base">
              <a:lnSpc>
                <a:spcPct val="90000"/>
              </a:lnSpc>
              <a:spcAft>
                <a:spcPct val="0"/>
              </a:spcAft>
              <a:buFontTx/>
              <a:buChar char="•"/>
            </a:pPr>
            <a:r>
              <a:rPr lang="fa-IR" sz="4000" dirty="0">
                <a:solidFill>
                  <a:srgbClr val="000000"/>
                </a:solidFill>
                <a:cs typeface="Nazanin" pitchFamily="2" charset="-78"/>
              </a:rPr>
              <a:t>مربوط به سازمان </a:t>
            </a:r>
          </a:p>
          <a:p>
            <a:pPr marL="457200" lvl="0" indent="-457200" fontAlgn="base">
              <a:lnSpc>
                <a:spcPct val="90000"/>
              </a:lnSpc>
              <a:spcAft>
                <a:spcPct val="0"/>
              </a:spcAft>
              <a:buFontTx/>
              <a:buChar char="•"/>
            </a:pPr>
            <a:r>
              <a:rPr lang="fa-IR" sz="4000" dirty="0" smtClean="0">
                <a:solidFill>
                  <a:srgbClr val="000000"/>
                </a:solidFill>
                <a:cs typeface="Nazanin" pitchFamily="2" charset="-78"/>
              </a:rPr>
              <a:t>مربوط </a:t>
            </a:r>
            <a:r>
              <a:rPr lang="fa-IR" sz="4000" dirty="0">
                <a:solidFill>
                  <a:srgbClr val="000000"/>
                </a:solidFill>
                <a:cs typeface="Nazanin" pitchFamily="2" charset="-78"/>
              </a:rPr>
              <a:t>به محيط </a:t>
            </a:r>
            <a:r>
              <a:rPr lang="fa-IR" sz="4000" dirty="0" smtClean="0">
                <a:solidFill>
                  <a:srgbClr val="000000"/>
                </a:solidFill>
                <a:cs typeface="Nazanin" pitchFamily="2" charset="-78"/>
              </a:rPr>
              <a:t>کار                                            </a:t>
            </a:r>
          </a:p>
          <a:p>
            <a:pPr marL="0" lvl="0" indent="0" fontAlgn="base">
              <a:lnSpc>
                <a:spcPct val="90000"/>
              </a:lnSpc>
              <a:spcAft>
                <a:spcPct val="0"/>
              </a:spcAft>
              <a:buNone/>
            </a:pPr>
            <a:r>
              <a:rPr lang="fa-IR" sz="4000" b="1" dirty="0" smtClean="0">
                <a:solidFill>
                  <a:schemeClr val="accent6">
                    <a:lumMod val="50000"/>
                  </a:schemeClr>
                </a:solidFill>
                <a:cs typeface="Nazanin" pitchFamily="2" charset="-78"/>
              </a:rPr>
              <a:t>گام </a:t>
            </a:r>
            <a:r>
              <a:rPr lang="fa-IR" sz="4000" b="1" dirty="0">
                <a:solidFill>
                  <a:schemeClr val="accent6">
                    <a:lumMod val="50000"/>
                  </a:schemeClr>
                </a:solidFill>
                <a:cs typeface="Nazanin" pitchFamily="2" charset="-78"/>
              </a:rPr>
              <a:t>دوم :  طراحی مجدد و  مداخله</a:t>
            </a:r>
          </a:p>
          <a:p>
            <a:pPr marL="457200" lvl="0" indent="-457200" fontAlgn="base">
              <a:lnSpc>
                <a:spcPct val="90000"/>
              </a:lnSpc>
              <a:spcAft>
                <a:spcPct val="0"/>
              </a:spcAft>
              <a:buFontTx/>
              <a:buChar char="•"/>
            </a:pPr>
            <a:r>
              <a:rPr lang="fa-IR" sz="4000" dirty="0">
                <a:solidFill>
                  <a:srgbClr val="000000"/>
                </a:solidFill>
                <a:cs typeface="Nazanin" pitchFamily="2" charset="-78"/>
              </a:rPr>
              <a:t>الويت بندی استراتژِی</a:t>
            </a:r>
          </a:p>
          <a:p>
            <a:pPr marL="0" lvl="0" indent="0" fontAlgn="base">
              <a:lnSpc>
                <a:spcPct val="90000"/>
              </a:lnSpc>
              <a:spcAft>
                <a:spcPct val="0"/>
              </a:spcAft>
              <a:buNone/>
            </a:pPr>
            <a:r>
              <a:rPr lang="fa-IR" sz="4000" b="1" dirty="0">
                <a:solidFill>
                  <a:schemeClr val="accent6">
                    <a:lumMod val="50000"/>
                  </a:schemeClr>
                </a:solidFill>
                <a:cs typeface="Nazanin" pitchFamily="2" charset="-78"/>
              </a:rPr>
              <a:t>گام سوم :  ارزيابی</a:t>
            </a:r>
          </a:p>
          <a:p>
            <a:pPr marL="457200" lvl="0" indent="-457200" fontAlgn="base">
              <a:lnSpc>
                <a:spcPct val="90000"/>
              </a:lnSpc>
              <a:spcAft>
                <a:spcPct val="0"/>
              </a:spcAft>
              <a:buFontTx/>
              <a:buChar char="•"/>
            </a:pPr>
            <a:r>
              <a:rPr lang="fa-IR" sz="4000" dirty="0">
                <a:solidFill>
                  <a:srgbClr val="000000"/>
                </a:solidFill>
                <a:cs typeface="Nazanin" pitchFamily="2" charset="-78"/>
              </a:rPr>
              <a:t>ارزيابی کوتاه و دراز مدت</a:t>
            </a:r>
            <a:endParaRPr lang="en-US" sz="4000" dirty="0">
              <a:solidFill>
                <a:srgbClr val="000000"/>
              </a:solidFill>
              <a:cs typeface="Nazanin" pitchFamily="2" charset="-78"/>
            </a:endParaRPr>
          </a:p>
          <a:p>
            <a:endParaRPr lang="fa-IR" sz="4000" b="1"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rot="21395691">
            <a:off x="337063" y="3138325"/>
            <a:ext cx="2730048" cy="23622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xmlns="" val="37867181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1793289" y="4572000"/>
            <a:ext cx="2931111" cy="533400"/>
          </a:xfrm>
        </p:spPr>
        <p:txBody>
          <a:bodyPr/>
          <a:lstStyle/>
          <a:p>
            <a:r>
              <a:rPr lang="fa-IR" dirty="0" smtClean="0"/>
              <a:t>.</a:t>
            </a:r>
            <a:endParaRPr lang="fa-IR" dirty="0"/>
          </a:p>
        </p:txBody>
      </p:sp>
      <p:sp>
        <p:nvSpPr>
          <p:cNvPr id="3" name="Content Placeholder 2"/>
          <p:cNvSpPr>
            <a:spLocks noGrp="1"/>
          </p:cNvSpPr>
          <p:nvPr>
            <p:ph sz="quarter" idx="13"/>
          </p:nvPr>
        </p:nvSpPr>
        <p:spPr>
          <a:xfrm>
            <a:off x="457200" y="731520"/>
            <a:ext cx="8153400" cy="4145280"/>
          </a:xfrm>
        </p:spPr>
        <p:txBody>
          <a:bodyPr>
            <a:normAutofit/>
          </a:bodyPr>
          <a:lstStyle/>
          <a:p>
            <a:r>
              <a:rPr lang="fa-IR" altLang="en-US" sz="2400" dirty="0">
                <a:cs typeface="B Nazanin" pitchFamily="2" charset="-78"/>
              </a:rPr>
              <a:t>روي زمين بنشينيد.در حالي که کف دو پا را به هم چسبانده و فشار مي دهيد.شکم‌تان را تو نگه داريد.تا جايي که کشش سبکي را در قسمت ران‌هاي خود احساس کنيد، به جلو خم شويد</a:t>
            </a:r>
            <a:endParaRPr lang="fa-IR" sz="2400" dirty="0">
              <a:cs typeface="B Nazanin" pitchFamily="2" charset="-78"/>
            </a:endParaRPr>
          </a:p>
        </p:txBody>
      </p:sp>
      <p:pic>
        <p:nvPicPr>
          <p:cNvPr id="4" name="Picture 1"/>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914400" y="2209800"/>
            <a:ext cx="5867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4111902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1793289" y="5515168"/>
            <a:ext cx="1254711" cy="123632"/>
          </a:xfrm>
        </p:spPr>
        <p:txBody>
          <a:bodyPr/>
          <a:lstStyle/>
          <a:p>
            <a:r>
              <a:rPr lang="en-US" dirty="0" smtClean="0"/>
              <a:t>.</a:t>
            </a:r>
            <a:endParaRPr lang="fa-IR" dirty="0"/>
          </a:p>
        </p:txBody>
      </p:sp>
      <p:sp>
        <p:nvSpPr>
          <p:cNvPr id="3" name="Content Placeholder 2"/>
          <p:cNvSpPr>
            <a:spLocks noGrp="1"/>
          </p:cNvSpPr>
          <p:nvPr>
            <p:ph sz="quarter" idx="13"/>
          </p:nvPr>
        </p:nvSpPr>
        <p:spPr>
          <a:xfrm>
            <a:off x="533400" y="731520"/>
            <a:ext cx="8305800" cy="3474720"/>
          </a:xfrm>
        </p:spPr>
        <p:txBody>
          <a:bodyPr/>
          <a:lstStyle/>
          <a:p>
            <a:r>
              <a:rPr lang="fa-IR" altLang="en-US" sz="2400" b="1" dirty="0">
                <a:solidFill>
                  <a:srgbClr val="FF0000"/>
                </a:solidFill>
                <a:cs typeface="B Nazanin" pitchFamily="2" charset="-78"/>
              </a:rPr>
              <a:t>زانو در سينه</a:t>
            </a:r>
            <a:r>
              <a:rPr lang="fa-IR" altLang="en-US" sz="2400" dirty="0">
                <a:cs typeface="B Nazanin" pitchFamily="2" charset="-78"/>
              </a:rPr>
              <a:t/>
            </a:r>
            <a:br>
              <a:rPr lang="fa-IR" altLang="en-US" sz="2400" dirty="0">
                <a:cs typeface="B Nazanin" pitchFamily="2" charset="-78"/>
              </a:rPr>
            </a:br>
            <a:r>
              <a:rPr lang="fa-IR" altLang="en-US" sz="2400" dirty="0">
                <a:cs typeface="B Nazanin" pitchFamily="2" charset="-78"/>
              </a:rPr>
              <a:t>روي زمين دراز بکشيد.زانوهاي‌تان را به سمت قفسه‌سينه بکشيد و دستان خود را روي زانوهاي‌تان بگذاريد و به آرامي ناحيه باسن را به کف زمين فشار دهيد.</a:t>
            </a:r>
            <a:endParaRPr lang="en-US" altLang="en-US" sz="2400" dirty="0">
              <a:cs typeface="B Nazanin" pitchFamily="2" charset="-78"/>
            </a:endParaRPr>
          </a:p>
          <a:p>
            <a:endParaRPr lang="fa-IR" dirty="0"/>
          </a:p>
        </p:txBody>
      </p:sp>
      <p:pic>
        <p:nvPicPr>
          <p:cNvPr id="4" name="Picture 1"/>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143000" y="2895600"/>
            <a:ext cx="5562600" cy="316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02608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a:t>
            </a:r>
            <a:endParaRPr lang="fa-IR" dirty="0"/>
          </a:p>
        </p:txBody>
      </p:sp>
      <p:sp>
        <p:nvSpPr>
          <p:cNvPr id="3" name="Content Placeholder 2"/>
          <p:cNvSpPr>
            <a:spLocks noGrp="1"/>
          </p:cNvSpPr>
          <p:nvPr>
            <p:ph sz="quarter" idx="13"/>
          </p:nvPr>
        </p:nvSpPr>
        <p:spPr/>
        <p:txBody>
          <a:bodyPr/>
          <a:lstStyle/>
          <a:p>
            <a:r>
              <a:rPr lang="fa-IR" dirty="0" smtClean="0"/>
              <a:t>.</a:t>
            </a:r>
            <a:endParaRPr lang="fa-IR" dirty="0"/>
          </a:p>
        </p:txBody>
      </p:sp>
      <p:pic>
        <p:nvPicPr>
          <p:cNvPr id="4" name="Picture 1"/>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685800" y="304801"/>
            <a:ext cx="8129359" cy="59435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935434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Picture 1"/>
          <p:cNvPicPr>
            <a:picLocks noGrp="1" noChangeAspect="1"/>
          </p:cNvPicPr>
          <p:nvPr>
            <p:ph sz="quarter" idx="13"/>
          </p:nvPr>
        </p:nvPicPr>
        <p:blipFill>
          <a:blip r:embed="rId2">
            <a:extLst>
              <a:ext uri="{28A0092B-C50C-407E-A947-70E740481C1C}">
                <a14:useLocalDpi xmlns:a14="http://schemas.microsoft.com/office/drawing/2010/main" xmlns="" val="0"/>
              </a:ext>
            </a:extLst>
          </a:blip>
          <a:srcRect/>
          <a:stretch>
            <a:fillRect/>
          </a:stretch>
        </p:blipFill>
        <p:spPr bwMode="auto">
          <a:xfrm>
            <a:off x="533400" y="731838"/>
            <a:ext cx="8077200" cy="5364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01989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Picture 1"/>
          <p:cNvPicPr>
            <a:picLocks noGrp="1" noChangeAspect="1"/>
          </p:cNvPicPr>
          <p:nvPr>
            <p:ph sz="quarter" idx="13"/>
          </p:nvPr>
        </p:nvPicPr>
        <p:blipFill>
          <a:blip r:embed="rId2">
            <a:extLst>
              <a:ext uri="{28A0092B-C50C-407E-A947-70E740481C1C}">
                <a14:useLocalDpi xmlns:a14="http://schemas.microsoft.com/office/drawing/2010/main" xmlns="" val="0"/>
              </a:ext>
            </a:extLst>
          </a:blip>
          <a:srcRect/>
          <a:stretch>
            <a:fillRect/>
          </a:stretch>
        </p:blipFill>
        <p:spPr bwMode="auto">
          <a:xfrm>
            <a:off x="914400" y="609600"/>
            <a:ext cx="7696200" cy="563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811456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289" y="4953000"/>
            <a:ext cx="2550111" cy="304800"/>
          </a:xfrm>
        </p:spPr>
        <p:txBody>
          <a:bodyPr/>
          <a:lstStyle/>
          <a:p>
            <a:r>
              <a:rPr lang="fa-IR" dirty="0" smtClean="0"/>
              <a:t>.</a:t>
            </a:r>
            <a:endParaRPr lang="fa-IR" dirty="0"/>
          </a:p>
        </p:txBody>
      </p:sp>
      <p:sp>
        <p:nvSpPr>
          <p:cNvPr id="3" name="Content Placeholder 2"/>
          <p:cNvSpPr>
            <a:spLocks noGrp="1"/>
          </p:cNvSpPr>
          <p:nvPr>
            <p:ph sz="quarter" idx="13"/>
          </p:nvPr>
        </p:nvSpPr>
        <p:spPr>
          <a:xfrm>
            <a:off x="457200" y="457200"/>
            <a:ext cx="8229600" cy="3749040"/>
          </a:xfrm>
        </p:spPr>
        <p:txBody>
          <a:bodyPr>
            <a:normAutofit/>
          </a:bodyPr>
          <a:lstStyle/>
          <a:p>
            <a:pPr algn="ctr"/>
            <a:r>
              <a:rPr lang="fa-IR" sz="2400" b="1" dirty="0" smtClean="0">
                <a:cs typeface="B Nazanin" pitchFamily="2" charset="-78"/>
              </a:rPr>
              <a:t>مواد غذایی ضد استرس </a:t>
            </a:r>
          </a:p>
          <a:p>
            <a:pPr marL="45720" indent="0" algn="ctr">
              <a:buNone/>
            </a:pPr>
            <a:r>
              <a:rPr lang="ar-SA" sz="2400" b="1" dirty="0">
                <a:cs typeface="Times New Roman" pitchFamily="18" charset="0"/>
              </a:rPr>
              <a:t>رژیم غذایی شما نقش بسیار مهمی در سلامتی و فشارهای روحیتان دارد. سعی کنید این غذاها را در رژیم غذای خود </a:t>
            </a:r>
            <a:r>
              <a:rPr lang="ar-SA" sz="2400" b="1" dirty="0" smtClean="0">
                <a:cs typeface="Times New Roman" pitchFamily="18" charset="0"/>
              </a:rPr>
              <a:t>بگنجانید</a:t>
            </a:r>
            <a:r>
              <a:rPr lang="fa-IR" sz="2400" b="1" dirty="0" smtClean="0">
                <a:cs typeface="Times New Roman" pitchFamily="18" charset="0"/>
              </a:rPr>
              <a:t>.</a:t>
            </a:r>
            <a:endParaRPr lang="fa-IR" sz="2400" b="1" dirty="0">
              <a:cs typeface="B Nazanin"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582297" y="1905000"/>
            <a:ext cx="3413760" cy="204597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62000" y="1937385"/>
            <a:ext cx="3429000" cy="204597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572000" y="4191000"/>
            <a:ext cx="3413760" cy="208026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762000" y="4191000"/>
            <a:ext cx="3429000" cy="2080260"/>
          </a:xfrm>
          <a:prstGeom prst="rect">
            <a:avLst/>
          </a:prstGeom>
        </p:spPr>
      </p:pic>
    </p:spTree>
    <p:extLst>
      <p:ext uri="{BB962C8B-B14F-4D97-AF65-F5344CB8AC3E}">
        <p14:creationId xmlns:p14="http://schemas.microsoft.com/office/powerpoint/2010/main" xmlns="" val="10401226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289" y="4495800"/>
            <a:ext cx="1330911" cy="1019368"/>
          </a:xfrm>
        </p:spPr>
        <p:txBody>
          <a:bodyPr/>
          <a:lstStyle/>
          <a:p>
            <a:r>
              <a:rPr lang="fa-IR" dirty="0" smtClean="0"/>
              <a:t>.</a:t>
            </a:r>
            <a:endParaRPr lang="fa-IR" dirty="0"/>
          </a:p>
        </p:txBody>
      </p:sp>
      <p:sp>
        <p:nvSpPr>
          <p:cNvPr id="3" name="Content Placeholder 2"/>
          <p:cNvSpPr>
            <a:spLocks noGrp="1"/>
          </p:cNvSpPr>
          <p:nvPr>
            <p:ph sz="quarter" idx="13"/>
          </p:nvPr>
        </p:nvSpPr>
        <p:spPr/>
        <p:txBody>
          <a:bodyPr/>
          <a:lstStyle/>
          <a:p>
            <a:pPr algn="ctr"/>
            <a:r>
              <a:rPr lang="fa-IR" sz="2400" b="1" dirty="0">
                <a:cs typeface="B Nazanin" pitchFamily="2" charset="-78"/>
              </a:rPr>
              <a:t>مواد غذایی ضد استرس </a:t>
            </a:r>
          </a:p>
          <a:p>
            <a:pPr marL="45720" indent="0" algn="ctr">
              <a:buNone/>
            </a:pPr>
            <a:endParaRPr lang="fa-IR" dirty="0"/>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343400" y="1447800"/>
            <a:ext cx="4724400" cy="2286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343400" y="4038600"/>
            <a:ext cx="4572000" cy="196596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14400" y="1447800"/>
            <a:ext cx="3048000" cy="4556760"/>
          </a:xfrm>
          <a:prstGeom prst="rect">
            <a:avLst/>
          </a:prstGeom>
        </p:spPr>
      </p:pic>
    </p:spTree>
    <p:extLst>
      <p:ext uri="{BB962C8B-B14F-4D97-AF65-F5344CB8AC3E}">
        <p14:creationId xmlns:p14="http://schemas.microsoft.com/office/powerpoint/2010/main" xmlns="" val="2790247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a:t>
            </a:r>
            <a:endParaRPr lang="fa-IR" dirty="0"/>
          </a:p>
        </p:txBody>
      </p:sp>
      <p:sp>
        <p:nvSpPr>
          <p:cNvPr id="3" name="Content Placeholder 2"/>
          <p:cNvSpPr>
            <a:spLocks noGrp="1"/>
          </p:cNvSpPr>
          <p:nvPr>
            <p:ph sz="quarter" idx="13"/>
          </p:nvPr>
        </p:nvSpPr>
        <p:spPr/>
        <p:txBody>
          <a:bodyPr/>
          <a:lstStyle/>
          <a:p>
            <a:pPr algn="ctr"/>
            <a:r>
              <a:rPr lang="fa-IR" sz="2400" b="1" dirty="0">
                <a:cs typeface="B Nazanin" pitchFamily="2" charset="-78"/>
              </a:rPr>
              <a:t>مواد غذایی ضد استرس </a:t>
            </a:r>
          </a:p>
          <a:p>
            <a:endParaRPr lang="fa-IR"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800600" y="1600200"/>
            <a:ext cx="3810000" cy="21336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57200" y="1600200"/>
            <a:ext cx="3733800" cy="21336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800600" y="4114800"/>
            <a:ext cx="3810000" cy="200406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457200" y="4114800"/>
            <a:ext cx="3733800" cy="2004060"/>
          </a:xfrm>
          <a:prstGeom prst="rect">
            <a:avLst/>
          </a:prstGeom>
        </p:spPr>
      </p:pic>
    </p:spTree>
    <p:extLst>
      <p:ext uri="{BB962C8B-B14F-4D97-AF65-F5344CB8AC3E}">
        <p14:creationId xmlns:p14="http://schemas.microsoft.com/office/powerpoint/2010/main" xmlns="" val="15664383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1295401" y="5410200"/>
            <a:ext cx="533400" cy="76200"/>
          </a:xfrm>
        </p:spPr>
        <p:txBody>
          <a:bodyPr/>
          <a:lstStyle/>
          <a:p>
            <a:r>
              <a:rPr lang="fa-IR" dirty="0" smtClean="0"/>
              <a:t>.</a:t>
            </a:r>
            <a:endParaRPr lang="fa-IR" dirty="0"/>
          </a:p>
        </p:txBody>
      </p:sp>
      <p:sp>
        <p:nvSpPr>
          <p:cNvPr id="3" name="Content Placeholder 2"/>
          <p:cNvSpPr>
            <a:spLocks noGrp="1"/>
          </p:cNvSpPr>
          <p:nvPr>
            <p:ph sz="quarter" idx="13"/>
          </p:nvPr>
        </p:nvSpPr>
        <p:spPr>
          <a:xfrm>
            <a:off x="381000" y="731520"/>
            <a:ext cx="8458200" cy="4069080"/>
          </a:xfrm>
        </p:spPr>
        <p:txBody>
          <a:bodyPr>
            <a:normAutofit/>
          </a:bodyPr>
          <a:lstStyle/>
          <a:p>
            <a:pPr algn="ctr"/>
            <a:r>
              <a:rPr lang="fa-IR" sz="2400" b="1" dirty="0">
                <a:cs typeface="B Nazanin" pitchFamily="2" charset="-78"/>
              </a:rPr>
              <a:t>برقراري </a:t>
            </a:r>
            <a:r>
              <a:rPr lang="fa-IR" sz="2400" b="1" dirty="0" smtClean="0">
                <a:cs typeface="B Nazanin" pitchFamily="2" charset="-78"/>
              </a:rPr>
              <a:t>يك </a:t>
            </a:r>
            <a:r>
              <a:rPr lang="fa-IR" sz="2400" b="1" dirty="0">
                <a:cs typeface="B Nazanin" pitchFamily="2" charset="-78"/>
              </a:rPr>
              <a:t>ارتباط </a:t>
            </a:r>
            <a:r>
              <a:rPr lang="fa-IR" sz="2400" b="1" dirty="0" smtClean="0">
                <a:cs typeface="B Nazanin" pitchFamily="2" charset="-78"/>
              </a:rPr>
              <a:t>خوب</a:t>
            </a:r>
          </a:p>
          <a:p>
            <a:r>
              <a:rPr lang="fa-IR" sz="2400" dirty="0">
                <a:cs typeface="B Nazanin" pitchFamily="2" charset="-78"/>
              </a:rPr>
              <a:t>مديريت اطلاعات با استفاده از شيوه هاي نوين اطلاعاتي</a:t>
            </a:r>
          </a:p>
          <a:p>
            <a:r>
              <a:rPr lang="fa-IR" sz="2400" dirty="0">
                <a:cs typeface="B Nazanin" pitchFamily="2" charset="-78"/>
              </a:rPr>
              <a:t>موضوعات را رودررو با همكاران در ميان بگذاريد</a:t>
            </a:r>
          </a:p>
          <a:p>
            <a:r>
              <a:rPr lang="fa-IR" sz="2400" dirty="0">
                <a:cs typeface="B Nazanin" pitchFamily="2" charset="-78"/>
              </a:rPr>
              <a:t>مشورت با همكاران و ديگر اعضاي گروه</a:t>
            </a:r>
          </a:p>
          <a:p>
            <a:r>
              <a:rPr lang="fa-IR" sz="2400" dirty="0">
                <a:cs typeface="B Nazanin" pitchFamily="2" charset="-78"/>
              </a:rPr>
              <a:t>گوش دادن به صحبتهاي افراد مختلف حتي مخالفين</a:t>
            </a:r>
          </a:p>
          <a:p>
            <a:r>
              <a:rPr lang="fa-IR" sz="2400" dirty="0">
                <a:cs typeface="B Nazanin" pitchFamily="2" charset="-78"/>
              </a:rPr>
              <a:t>نقد سازنده نظرات ديگران</a:t>
            </a:r>
          </a:p>
          <a:p>
            <a:r>
              <a:rPr lang="fa-IR" sz="2400" dirty="0">
                <a:cs typeface="B Nazanin" pitchFamily="2" charset="-78"/>
              </a:rPr>
              <a:t>آگاهي از تفاوتهاي فرهنگي افراد</a:t>
            </a:r>
            <a:endParaRPr lang="en-US" sz="2400" dirty="0">
              <a:cs typeface="B Nazanin" pitchFamily="2" charset="-78"/>
            </a:endParaRPr>
          </a:p>
          <a:p>
            <a:pPr marL="45720" indent="0" algn="ctr">
              <a:buNone/>
            </a:pPr>
            <a:endParaRPr lang="fa-IR" sz="2400" b="1" dirty="0">
              <a:cs typeface="B Nazanin" pitchFamily="2" charset="-7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5801" y="3429000"/>
            <a:ext cx="3171820" cy="3048000"/>
          </a:xfrm>
          <a:prstGeom prst="rect">
            <a:avLst/>
          </a:prstGeom>
        </p:spPr>
      </p:pic>
    </p:spTree>
    <p:extLst>
      <p:ext uri="{BB962C8B-B14F-4D97-AF65-F5344CB8AC3E}">
        <p14:creationId xmlns:p14="http://schemas.microsoft.com/office/powerpoint/2010/main" xmlns="" val="28738696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1793289" y="5515168"/>
            <a:ext cx="187911" cy="504632"/>
          </a:xfrm>
        </p:spPr>
        <p:txBody>
          <a:bodyPr/>
          <a:lstStyle/>
          <a:p>
            <a:r>
              <a:rPr lang="fa-IR" dirty="0" smtClean="0"/>
              <a:t>.</a:t>
            </a:r>
            <a:endParaRPr lang="fa-IR" dirty="0"/>
          </a:p>
        </p:txBody>
      </p:sp>
      <p:sp>
        <p:nvSpPr>
          <p:cNvPr id="3" name="Content Placeholder 2"/>
          <p:cNvSpPr>
            <a:spLocks noGrp="1"/>
          </p:cNvSpPr>
          <p:nvPr>
            <p:ph sz="quarter" idx="13"/>
          </p:nvPr>
        </p:nvSpPr>
        <p:spPr>
          <a:xfrm>
            <a:off x="76200" y="76200"/>
            <a:ext cx="8839200" cy="6248400"/>
          </a:xfrm>
        </p:spPr>
        <p:txBody>
          <a:bodyPr>
            <a:normAutofit/>
          </a:bodyPr>
          <a:lstStyle/>
          <a:p>
            <a:pPr algn="ctr"/>
            <a:r>
              <a:rPr lang="fa-IR" sz="2400" b="1" dirty="0">
                <a:cs typeface="B Nazanin" pitchFamily="2" charset="-78"/>
              </a:rPr>
              <a:t>فراغت از </a:t>
            </a:r>
            <a:r>
              <a:rPr lang="fa-IR" sz="2400" b="1" dirty="0" smtClean="0">
                <a:cs typeface="B Nazanin" pitchFamily="2" charset="-78"/>
              </a:rPr>
              <a:t>كار</a:t>
            </a:r>
          </a:p>
          <a:p>
            <a:pPr marL="45720" indent="0" algn="ctr">
              <a:buNone/>
            </a:pPr>
            <a:endParaRPr lang="fa-IR" sz="2400" b="1" dirty="0" smtClean="0">
              <a:cs typeface="B Nazanin" pitchFamily="2" charset="-78"/>
            </a:endParaRPr>
          </a:p>
          <a:p>
            <a:r>
              <a:rPr lang="fa-IR" sz="2400" dirty="0">
                <a:cs typeface="Times New Roman" pitchFamily="18" charset="0"/>
              </a:rPr>
              <a:t>عدم انتقال استرسهاي كاري به </a:t>
            </a:r>
            <a:r>
              <a:rPr lang="fa-IR" sz="2400" dirty="0" smtClean="0">
                <a:cs typeface="Times New Roman" pitchFamily="18" charset="0"/>
              </a:rPr>
              <a:t>منزل</a:t>
            </a:r>
          </a:p>
          <a:p>
            <a:pPr marL="45720" indent="0">
              <a:buNone/>
            </a:pPr>
            <a:endParaRPr lang="fa-IR" sz="2400" dirty="0">
              <a:cs typeface="Times New Roman" pitchFamily="18" charset="0"/>
            </a:endParaRPr>
          </a:p>
          <a:p>
            <a:r>
              <a:rPr lang="fa-IR" sz="2400" dirty="0">
                <a:cs typeface="Times New Roman" pitchFamily="18" charset="0"/>
              </a:rPr>
              <a:t>بودن در كنار خانواده(تعطيلات آخر هفته امري مقدس است</a:t>
            </a:r>
            <a:r>
              <a:rPr lang="fa-IR" sz="2400" dirty="0" smtClean="0">
                <a:cs typeface="Times New Roman" pitchFamily="18" charset="0"/>
              </a:rPr>
              <a:t>)</a:t>
            </a:r>
          </a:p>
          <a:p>
            <a:pPr marL="45720" indent="0">
              <a:buNone/>
            </a:pPr>
            <a:endParaRPr lang="fa-IR" sz="2400" dirty="0">
              <a:cs typeface="Times New Roman" pitchFamily="18" charset="0"/>
            </a:endParaRPr>
          </a:p>
          <a:p>
            <a:r>
              <a:rPr lang="fa-IR" sz="2400" dirty="0">
                <a:cs typeface="Times New Roman" pitchFamily="18" charset="0"/>
              </a:rPr>
              <a:t>طوري عمل كنيد كه ديگران بدانند كه امور منزل براي شما ارزشي بيش از موارد شغلي دارند</a:t>
            </a:r>
            <a:r>
              <a:rPr lang="fa-IR" sz="2400" dirty="0" smtClean="0">
                <a:cs typeface="Times New Roman" pitchFamily="18" charset="0"/>
              </a:rPr>
              <a:t>.</a:t>
            </a:r>
          </a:p>
          <a:p>
            <a:pPr marL="45720" indent="0">
              <a:buNone/>
            </a:pPr>
            <a:endParaRPr lang="fa-IR" sz="2400" dirty="0">
              <a:cs typeface="Times New Roman" pitchFamily="18" charset="0"/>
            </a:endParaRPr>
          </a:p>
          <a:p>
            <a:r>
              <a:rPr lang="fa-IR" sz="2400" dirty="0">
                <a:cs typeface="Times New Roman" pitchFamily="18" charset="0"/>
              </a:rPr>
              <a:t>نهار با خانواده صرف كنيد</a:t>
            </a:r>
          </a:p>
          <a:p>
            <a:r>
              <a:rPr lang="fa-IR" sz="2400" dirty="0">
                <a:cs typeface="Times New Roman" pitchFamily="18" charset="0"/>
              </a:rPr>
              <a:t>زماني را براي بازي با فرزندان اختصاص دهيد</a:t>
            </a:r>
            <a:r>
              <a:rPr lang="fa-IR" sz="2400" dirty="0" smtClean="0">
                <a:cs typeface="Times New Roman" pitchFamily="18" charset="0"/>
              </a:rPr>
              <a:t>.</a:t>
            </a:r>
          </a:p>
          <a:p>
            <a:pPr marL="45720" indent="0">
              <a:buNone/>
            </a:pPr>
            <a:endParaRPr lang="fa-IR" sz="2400" dirty="0">
              <a:cs typeface="Times New Roman" pitchFamily="18" charset="0"/>
            </a:endParaRPr>
          </a:p>
          <a:p>
            <a:pPr marL="45720" indent="0" algn="ctr">
              <a:buNone/>
            </a:pPr>
            <a:endParaRPr lang="fa-IR" sz="2400" b="1" dirty="0">
              <a:cs typeface="B Nazanin"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6200" y="3571876"/>
            <a:ext cx="2709850" cy="3004184"/>
          </a:xfrm>
          <a:prstGeom prst="rect">
            <a:avLst/>
          </a:prstGeom>
        </p:spPr>
      </p:pic>
    </p:spTree>
    <p:extLst>
      <p:ext uri="{BB962C8B-B14F-4D97-AF65-F5344CB8AC3E}">
        <p14:creationId xmlns:p14="http://schemas.microsoft.com/office/powerpoint/2010/main" xmlns="" val="9949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5638800"/>
            <a:ext cx="1905000" cy="609600"/>
          </a:xfrm>
        </p:spPr>
        <p:txBody>
          <a:bodyPr/>
          <a:lstStyle/>
          <a:p>
            <a:r>
              <a:rPr lang="fa-IR" dirty="0"/>
              <a:t>.</a:t>
            </a:r>
          </a:p>
        </p:txBody>
      </p:sp>
      <p:sp>
        <p:nvSpPr>
          <p:cNvPr id="3" name="Content Placeholder 2"/>
          <p:cNvSpPr>
            <a:spLocks noGrp="1"/>
          </p:cNvSpPr>
          <p:nvPr>
            <p:ph sz="quarter" idx="13"/>
          </p:nvPr>
        </p:nvSpPr>
        <p:spPr>
          <a:xfrm>
            <a:off x="457200" y="304800"/>
            <a:ext cx="8229600" cy="3901440"/>
          </a:xfrm>
        </p:spPr>
        <p:txBody>
          <a:bodyPr>
            <a:normAutofit fontScale="25000" lnSpcReduction="20000"/>
          </a:bodyPr>
          <a:lstStyle/>
          <a:p>
            <a:pPr>
              <a:lnSpc>
                <a:spcPct val="170000"/>
              </a:lnSpc>
              <a:spcBef>
                <a:spcPts val="0"/>
              </a:spcBef>
              <a:spcAft>
                <a:spcPts val="1000"/>
              </a:spcAft>
              <a:defRPr/>
            </a:pPr>
            <a:r>
              <a:rPr lang="ar-SA" sz="9600" b="1" dirty="0">
                <a:solidFill>
                  <a:srgbClr val="FF0000"/>
                </a:solidFill>
                <a:latin typeface="Times New Roman" panose="02020603050405020304" pitchFamily="18" charset="0"/>
                <a:ea typeface="Calibri" panose="020F0502020204030204" pitchFamily="34" charset="0"/>
                <a:cs typeface="2  Nazanin" pitchFamily="2" charset="-78"/>
              </a:rPr>
              <a:t>مديريت استرس</a:t>
            </a:r>
            <a:endParaRPr lang="en-US" sz="9600" b="1" dirty="0">
              <a:solidFill>
                <a:srgbClr val="FF0000"/>
              </a:solidFill>
              <a:latin typeface="Calibri" panose="020F0502020204030204" pitchFamily="34" charset="0"/>
              <a:ea typeface="Calibri" panose="020F0502020204030204" pitchFamily="34" charset="0"/>
              <a:cs typeface="2  Nazanin" pitchFamily="2" charset="-78"/>
            </a:endParaRPr>
          </a:p>
          <a:p>
            <a:pPr marL="457200">
              <a:lnSpc>
                <a:spcPct val="170000"/>
              </a:lnSpc>
              <a:spcBef>
                <a:spcPts val="0"/>
              </a:spcBef>
              <a:spcAft>
                <a:spcPts val="0"/>
              </a:spcAft>
              <a:defRPr/>
            </a:pPr>
            <a:r>
              <a:rPr lang="ar-SA" sz="9600" b="1" dirty="0">
                <a:latin typeface="Times New Roman" panose="02020603050405020304" pitchFamily="18" charset="0"/>
                <a:ea typeface="Calibri" panose="020F0502020204030204" pitchFamily="34" charset="0"/>
                <a:cs typeface="2  Nazanin" pitchFamily="2" charset="-78"/>
              </a:rPr>
              <a:t> </a:t>
            </a:r>
            <a:r>
              <a:rPr lang="ar-SA" sz="9600" dirty="0">
                <a:latin typeface="Times New Roman" panose="02020603050405020304" pitchFamily="18" charset="0"/>
                <a:ea typeface="Calibri" panose="020F0502020204030204" pitchFamily="34" charset="0"/>
                <a:cs typeface="2  Nazanin" pitchFamily="2" charset="-78"/>
              </a:rPr>
              <a:t>اقداماتي كه براي مهار استرس شغلي صورت مي­گيرد، ممكن است بر روي تغييرات سازماني و يا نيروي كار متمركز باشد. مداخلات </a:t>
            </a:r>
            <a:r>
              <a:rPr lang="ar-SA" sz="9600" b="1" dirty="0">
                <a:solidFill>
                  <a:schemeClr val="accent6">
                    <a:lumMod val="75000"/>
                  </a:schemeClr>
                </a:solidFill>
                <a:latin typeface="Times New Roman" panose="02020603050405020304" pitchFamily="18" charset="0"/>
                <a:ea typeface="Calibri" panose="020F0502020204030204" pitchFamily="34" charset="0"/>
                <a:cs typeface="2  Nazanin" pitchFamily="2" charset="-78"/>
              </a:rPr>
              <a:t>مربوط به نيروي كار </a:t>
            </a:r>
            <a:r>
              <a:rPr lang="ar-SA" sz="9600" dirty="0">
                <a:latin typeface="Times New Roman" panose="02020603050405020304" pitchFamily="18" charset="0"/>
                <a:ea typeface="Calibri" panose="020F0502020204030204" pitchFamily="34" charset="0"/>
                <a:cs typeface="2  Nazanin" pitchFamily="2" charset="-78"/>
              </a:rPr>
              <a:t>اغلب شامل تكنيك­هاي مديريت استرس از جمله موارد زير </a:t>
            </a:r>
            <a:r>
              <a:rPr lang="ar-SA" sz="9600" dirty="0" smtClean="0">
                <a:latin typeface="Times New Roman" panose="02020603050405020304" pitchFamily="18" charset="0"/>
                <a:ea typeface="Calibri" panose="020F0502020204030204" pitchFamily="34" charset="0"/>
                <a:cs typeface="2  Nazanin" pitchFamily="2" charset="-78"/>
              </a:rPr>
              <a:t>مي­باشد</a:t>
            </a:r>
            <a:r>
              <a:rPr lang="fa-IR" sz="9600" dirty="0" smtClean="0">
                <a:latin typeface="Times New Roman" panose="02020603050405020304" pitchFamily="18" charset="0"/>
                <a:ea typeface="Calibri" panose="020F0502020204030204" pitchFamily="34" charset="0"/>
                <a:cs typeface="2  Nazanin" pitchFamily="2" charset="-78"/>
              </a:rPr>
              <a:t>:</a:t>
            </a:r>
            <a:endParaRPr lang="en-US" sz="9600" dirty="0">
              <a:latin typeface="Calibri" panose="020F0502020204030204" pitchFamily="34" charset="0"/>
              <a:ea typeface="Calibri" panose="020F0502020204030204" pitchFamily="34" charset="0"/>
              <a:cs typeface="2  Nazanin" pitchFamily="2" charset="-78"/>
            </a:endParaRPr>
          </a:p>
          <a:p>
            <a:pPr>
              <a:lnSpc>
                <a:spcPct val="170000"/>
              </a:lnSpc>
              <a:spcBef>
                <a:spcPts val="0"/>
              </a:spcBef>
              <a:buFont typeface="Symbol" panose="05050102010706020507" pitchFamily="18" charset="2"/>
              <a:buChar char=""/>
              <a:defRPr/>
            </a:pPr>
            <a:r>
              <a:rPr lang="ar-SA" sz="9600" dirty="0">
                <a:latin typeface="Times New Roman" panose="02020603050405020304" pitchFamily="18" charset="0"/>
                <a:ea typeface="Calibri" panose="020F0502020204030204" pitchFamily="34" charset="0"/>
                <a:cs typeface="2  Nazanin" pitchFamily="2" charset="-78"/>
              </a:rPr>
              <a:t>آموزش و تمرين روش­هاي مقابله با استرس</a:t>
            </a:r>
            <a:endParaRPr lang="en-US" sz="9600" dirty="0">
              <a:latin typeface="Calibri" panose="020F0502020204030204" pitchFamily="34" charset="0"/>
              <a:ea typeface="Calibri" panose="020F0502020204030204" pitchFamily="34" charset="0"/>
              <a:cs typeface="2  Nazanin" pitchFamily="2" charset="-78"/>
            </a:endParaRPr>
          </a:p>
          <a:p>
            <a:pPr>
              <a:lnSpc>
                <a:spcPct val="170000"/>
              </a:lnSpc>
              <a:spcBef>
                <a:spcPts val="0"/>
              </a:spcBef>
              <a:buFont typeface="Symbol" panose="05050102010706020507" pitchFamily="18" charset="2"/>
              <a:buChar char=""/>
              <a:defRPr/>
            </a:pPr>
            <a:r>
              <a:rPr lang="ar-SA" sz="9600" dirty="0">
                <a:latin typeface="Times New Roman" panose="02020603050405020304" pitchFamily="18" charset="0"/>
                <a:ea typeface="Calibri" panose="020F0502020204030204" pitchFamily="34" charset="0"/>
                <a:cs typeface="2  Nazanin" pitchFamily="2" charset="-78"/>
              </a:rPr>
              <a:t>تمرين </a:t>
            </a:r>
            <a:r>
              <a:rPr lang="en-US" sz="9600" dirty="0">
                <a:latin typeface="Times New Roman" panose="02020603050405020304" pitchFamily="18" charset="0"/>
                <a:ea typeface="Calibri" panose="020F0502020204030204" pitchFamily="34" charset="0"/>
                <a:cs typeface="2  Nazanin" pitchFamily="2" charset="-78"/>
              </a:rPr>
              <a:t>Relaxation</a:t>
            </a:r>
            <a:endParaRPr lang="en-US" sz="9600" dirty="0">
              <a:latin typeface="Calibri" panose="020F0502020204030204" pitchFamily="34" charset="0"/>
              <a:ea typeface="Calibri" panose="020F0502020204030204" pitchFamily="34" charset="0"/>
              <a:cs typeface="2  Nazanin" pitchFamily="2" charset="-78"/>
            </a:endParaRPr>
          </a:p>
          <a:p>
            <a:pPr>
              <a:lnSpc>
                <a:spcPct val="170000"/>
              </a:lnSpc>
              <a:spcBef>
                <a:spcPts val="0"/>
              </a:spcBef>
              <a:buFont typeface="Symbol" panose="05050102010706020507" pitchFamily="18" charset="2"/>
              <a:buChar char=""/>
              <a:defRPr/>
            </a:pPr>
            <a:r>
              <a:rPr lang="ar-SA" sz="9600" dirty="0">
                <a:latin typeface="Times New Roman" panose="02020603050405020304" pitchFamily="18" charset="0"/>
                <a:ea typeface="Calibri" panose="020F0502020204030204" pitchFamily="34" charset="0"/>
                <a:cs typeface="2  Nazanin" pitchFamily="2" charset="-78"/>
              </a:rPr>
              <a:t>بيوفيدبك</a:t>
            </a:r>
            <a:endParaRPr lang="en-US" sz="9600" dirty="0">
              <a:latin typeface="Calibri" panose="020F0502020204030204" pitchFamily="34" charset="0"/>
              <a:ea typeface="Calibri" panose="020F0502020204030204" pitchFamily="34" charset="0"/>
              <a:cs typeface="2  Nazanin" pitchFamily="2" charset="-78"/>
            </a:endParaRPr>
          </a:p>
          <a:p>
            <a:pPr>
              <a:lnSpc>
                <a:spcPct val="170000"/>
              </a:lnSpc>
              <a:spcBef>
                <a:spcPts val="0"/>
              </a:spcBef>
              <a:buFont typeface="Symbol" panose="05050102010706020507" pitchFamily="18" charset="2"/>
              <a:buChar char=""/>
              <a:defRPr/>
            </a:pPr>
            <a:r>
              <a:rPr lang="ar-SA" sz="9600" dirty="0">
                <a:latin typeface="Times New Roman" panose="02020603050405020304" pitchFamily="18" charset="0"/>
                <a:ea typeface="Calibri" panose="020F0502020204030204" pitchFamily="34" charset="0"/>
                <a:cs typeface="2  Nazanin" pitchFamily="2" charset="-78"/>
              </a:rPr>
              <a:t>تكنيك­هاي شناختي- رفتاري</a:t>
            </a:r>
            <a:endParaRPr lang="en-US" sz="9600" dirty="0">
              <a:latin typeface="Calibri" panose="020F0502020204030204" pitchFamily="34" charset="0"/>
              <a:ea typeface="Calibri" panose="020F0502020204030204" pitchFamily="34" charset="0"/>
              <a:cs typeface="2  Nazanin" pitchFamily="2" charset="-78"/>
            </a:endParaRPr>
          </a:p>
          <a:p>
            <a:pPr>
              <a:lnSpc>
                <a:spcPct val="170000"/>
              </a:lnSpc>
              <a:spcBef>
                <a:spcPts val="0"/>
              </a:spcBef>
              <a:buFont typeface="Symbol" panose="05050102010706020507" pitchFamily="18" charset="2"/>
              <a:buChar char=""/>
              <a:defRPr/>
            </a:pPr>
            <a:r>
              <a:rPr lang="ar-SA" sz="9600" dirty="0">
                <a:latin typeface="Times New Roman" panose="02020603050405020304" pitchFamily="18" charset="0"/>
                <a:ea typeface="Calibri" panose="020F0502020204030204" pitchFamily="34" charset="0"/>
                <a:cs typeface="2  Nazanin" pitchFamily="2" charset="-78"/>
              </a:rPr>
              <a:t>مديريت زمان</a:t>
            </a:r>
            <a:endParaRPr lang="en-US" sz="9600" dirty="0">
              <a:latin typeface="Calibri" panose="020F0502020204030204" pitchFamily="34" charset="0"/>
              <a:ea typeface="Calibri" panose="020F0502020204030204" pitchFamily="34" charset="0"/>
              <a:cs typeface="2  Nazanin" pitchFamily="2" charset="-78"/>
            </a:endParaRPr>
          </a:p>
          <a:p>
            <a:pPr>
              <a:lnSpc>
                <a:spcPct val="170000"/>
              </a:lnSpc>
              <a:spcBef>
                <a:spcPts val="0"/>
              </a:spcBef>
              <a:spcAft>
                <a:spcPts val="1000"/>
              </a:spcAft>
              <a:buFont typeface="Symbol" panose="05050102010706020507" pitchFamily="18" charset="2"/>
              <a:buChar char=""/>
              <a:defRPr/>
            </a:pPr>
            <a:r>
              <a:rPr lang="ar-SA" sz="9600" dirty="0">
                <a:latin typeface="Times New Roman" panose="02020603050405020304" pitchFamily="18" charset="0"/>
                <a:ea typeface="Calibri" panose="020F0502020204030204" pitchFamily="34" charset="0"/>
                <a:cs typeface="2  Nazanin" pitchFamily="2" charset="-78"/>
              </a:rPr>
              <a:t>تقويت مهارتهاي فردي</a:t>
            </a:r>
            <a:endParaRPr lang="en-US" sz="9600" dirty="0">
              <a:latin typeface="Times New Roman" panose="02020603050405020304" pitchFamily="18" charset="0"/>
              <a:ea typeface="Calibri" panose="020F0502020204030204" pitchFamily="34" charset="0"/>
              <a:cs typeface="2  Nazanin" pitchFamily="2" charset="-78"/>
            </a:endParaRPr>
          </a:p>
          <a:p>
            <a:endParaRPr lang="fa-IR"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38200" y="3857628"/>
            <a:ext cx="3064834" cy="2550792"/>
          </a:xfrm>
          <a:prstGeom prst="rect">
            <a:avLst/>
          </a:prstGeom>
          <a:ln>
            <a:noFill/>
          </a:ln>
          <a:effectLst>
            <a:softEdge rad="112500"/>
          </a:effectLst>
        </p:spPr>
      </p:pic>
    </p:spTree>
    <p:extLst>
      <p:ext uri="{BB962C8B-B14F-4D97-AF65-F5344CB8AC3E}">
        <p14:creationId xmlns:p14="http://schemas.microsoft.com/office/powerpoint/2010/main" xmlns="" val="13271390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flipV="1">
            <a:off x="228600" y="5257800"/>
            <a:ext cx="1259889" cy="199832"/>
          </a:xfrm>
        </p:spPr>
        <p:txBody>
          <a:bodyPr/>
          <a:lstStyle/>
          <a:p>
            <a:pPr marL="0" indent="0">
              <a:buNone/>
            </a:pPr>
            <a:r>
              <a:rPr lang="fa-IR" sz="800" dirty="0" smtClean="0"/>
              <a:t>/</a:t>
            </a:r>
            <a:endParaRPr lang="fa-IR" sz="800" dirty="0"/>
          </a:p>
        </p:txBody>
      </p:sp>
      <p:sp>
        <p:nvSpPr>
          <p:cNvPr id="3" name="Content Placeholder 2"/>
          <p:cNvSpPr>
            <a:spLocks noGrp="1"/>
          </p:cNvSpPr>
          <p:nvPr>
            <p:ph sz="quarter" idx="13"/>
          </p:nvPr>
        </p:nvSpPr>
        <p:spPr>
          <a:xfrm>
            <a:off x="685800" y="457200"/>
            <a:ext cx="7696200" cy="5486400"/>
          </a:xfrm>
        </p:spPr>
        <p:txBody>
          <a:bodyPr>
            <a:normAutofit/>
          </a:bodyPr>
          <a:lstStyle/>
          <a:p>
            <a:pPr marL="45720" indent="0">
              <a:buNone/>
            </a:pPr>
            <a:r>
              <a:rPr lang="fa-IR" sz="2000" dirty="0" smtClean="0">
                <a:solidFill>
                  <a:srgbClr val="FF0000"/>
                </a:solidFill>
                <a:cs typeface="Times New Roman" pitchFamily="18" charset="0"/>
              </a:rPr>
              <a:t>*</a:t>
            </a:r>
            <a:r>
              <a:rPr lang="fa-IR" sz="2000" dirty="0" smtClean="0">
                <a:cs typeface="Times New Roman" pitchFamily="18" charset="0"/>
              </a:rPr>
              <a:t> يك </a:t>
            </a:r>
            <a:r>
              <a:rPr lang="fa-IR" sz="2000" dirty="0">
                <a:cs typeface="Times New Roman" pitchFamily="18" charset="0"/>
              </a:rPr>
              <a:t>روز عاري از استرس و فشار را تجربه كنيد(قدم زدن-دوچرخه سواري-آبياري گياهان-مرخصي گرفتن</a:t>
            </a:r>
            <a:r>
              <a:rPr lang="fa-IR" sz="2000" dirty="0" smtClean="0">
                <a:cs typeface="Times New Roman" pitchFamily="18" charset="0"/>
              </a:rPr>
              <a:t>)</a:t>
            </a:r>
          </a:p>
          <a:p>
            <a:pPr marL="45720" indent="0">
              <a:buNone/>
            </a:pPr>
            <a:endParaRPr lang="fa-IR" sz="2000" dirty="0">
              <a:cs typeface="Times New Roman" pitchFamily="18" charset="0"/>
            </a:endParaRPr>
          </a:p>
          <a:p>
            <a:pPr marL="45720" indent="0">
              <a:buNone/>
            </a:pPr>
            <a:r>
              <a:rPr lang="fa-IR" sz="2000" dirty="0" smtClean="0">
                <a:solidFill>
                  <a:srgbClr val="FF0000"/>
                </a:solidFill>
                <a:cs typeface="Times New Roman" pitchFamily="18" charset="0"/>
              </a:rPr>
              <a:t>*</a:t>
            </a:r>
            <a:r>
              <a:rPr lang="fa-IR" sz="2000" dirty="0" smtClean="0">
                <a:cs typeface="Times New Roman" pitchFamily="18" charset="0"/>
              </a:rPr>
              <a:t> صبح </a:t>
            </a:r>
            <a:r>
              <a:rPr lang="fa-IR" sz="2000" dirty="0">
                <a:cs typeface="Times New Roman" pitchFamily="18" charset="0"/>
              </a:rPr>
              <a:t>سعي كنيد به طور طبيعي از خواب برخيزيد </a:t>
            </a:r>
            <a:r>
              <a:rPr lang="fa-IR" sz="2000" dirty="0" smtClean="0">
                <a:cs typeface="Times New Roman" pitchFamily="18" charset="0"/>
              </a:rPr>
              <a:t>.چند </a:t>
            </a:r>
            <a:r>
              <a:rPr lang="fa-IR" sz="2000" dirty="0">
                <a:cs typeface="Times New Roman" pitchFamily="18" charset="0"/>
              </a:rPr>
              <a:t>نرمش ساده و صرف </a:t>
            </a:r>
            <a:r>
              <a:rPr lang="fa-IR" sz="2000" dirty="0" smtClean="0">
                <a:cs typeface="Times New Roman" pitchFamily="18" charset="0"/>
              </a:rPr>
              <a:t>صبحانه</a:t>
            </a:r>
          </a:p>
          <a:p>
            <a:pPr marL="45720" indent="0">
              <a:buNone/>
            </a:pPr>
            <a:endParaRPr lang="fa-IR" sz="2000" dirty="0">
              <a:cs typeface="Times New Roman" pitchFamily="18" charset="0"/>
            </a:endParaRPr>
          </a:p>
          <a:p>
            <a:pPr marL="45720" indent="0">
              <a:buNone/>
            </a:pPr>
            <a:r>
              <a:rPr lang="fa-IR" sz="2000" dirty="0" smtClean="0">
                <a:solidFill>
                  <a:srgbClr val="FF0000"/>
                </a:solidFill>
                <a:cs typeface="Times New Roman" pitchFamily="18" charset="0"/>
              </a:rPr>
              <a:t>* </a:t>
            </a:r>
            <a:r>
              <a:rPr lang="fa-IR" sz="2000" dirty="0" smtClean="0">
                <a:cs typeface="Times New Roman" pitchFamily="18" charset="0"/>
              </a:rPr>
              <a:t>سعي </a:t>
            </a:r>
            <a:r>
              <a:rPr lang="fa-IR" sz="2000" dirty="0">
                <a:cs typeface="Times New Roman" pitchFamily="18" charset="0"/>
              </a:rPr>
              <a:t>كنيد به جاي استفاده از </a:t>
            </a:r>
            <a:r>
              <a:rPr lang="fa-IR" sz="2000" dirty="0" smtClean="0">
                <a:cs typeface="Times New Roman" pitchFamily="18" charset="0"/>
              </a:rPr>
              <a:t>اتومبيل </a:t>
            </a:r>
            <a:r>
              <a:rPr lang="fa-IR" sz="2000" dirty="0">
                <a:cs typeface="Times New Roman" pitchFamily="18" charset="0"/>
              </a:rPr>
              <a:t>از دوچرخه استفاده </a:t>
            </a:r>
            <a:r>
              <a:rPr lang="fa-IR" sz="2000" dirty="0" smtClean="0">
                <a:cs typeface="Times New Roman" pitchFamily="18" charset="0"/>
              </a:rPr>
              <a:t>كنيد</a:t>
            </a:r>
          </a:p>
          <a:p>
            <a:pPr marL="45720" indent="0">
              <a:buNone/>
            </a:pPr>
            <a:endParaRPr lang="fa-IR" sz="2000" dirty="0">
              <a:cs typeface="Times New Roman" pitchFamily="18" charset="0"/>
            </a:endParaRPr>
          </a:p>
          <a:p>
            <a:pPr marL="45720" indent="0">
              <a:buNone/>
            </a:pPr>
            <a:r>
              <a:rPr lang="fa-IR" sz="2000" dirty="0" smtClean="0">
                <a:solidFill>
                  <a:srgbClr val="FF0000"/>
                </a:solidFill>
                <a:cs typeface="Times New Roman" pitchFamily="18" charset="0"/>
              </a:rPr>
              <a:t>* </a:t>
            </a:r>
            <a:r>
              <a:rPr lang="fa-IR" sz="2000" dirty="0" smtClean="0">
                <a:cs typeface="Times New Roman" pitchFamily="18" charset="0"/>
              </a:rPr>
              <a:t>در </a:t>
            </a:r>
            <a:r>
              <a:rPr lang="fa-IR" sz="2000" dirty="0">
                <a:cs typeface="Times New Roman" pitchFamily="18" charset="0"/>
              </a:rPr>
              <a:t>هنگام غروب از مطالعه روزنامه و يا تماشاي تلوزيون(خبر) اجتناب كنيد.كتاب بخوانيد، فيلم ببينيد،موسيقي گوش دهيد</a:t>
            </a:r>
            <a:r>
              <a:rPr lang="fa-IR" sz="2000" dirty="0" smtClean="0">
                <a:cs typeface="Times New Roman" pitchFamily="18" charset="0"/>
              </a:rPr>
              <a:t>.</a:t>
            </a:r>
          </a:p>
          <a:p>
            <a:pPr marL="45720" indent="0">
              <a:buNone/>
            </a:pPr>
            <a:endParaRPr lang="fa-IR" sz="2000" dirty="0">
              <a:cs typeface="Times New Roman" pitchFamily="18" charset="0"/>
            </a:endParaRPr>
          </a:p>
          <a:p>
            <a:pPr marL="45720" indent="0">
              <a:buNone/>
            </a:pPr>
            <a:r>
              <a:rPr lang="fa-IR" sz="2000" dirty="0" smtClean="0">
                <a:solidFill>
                  <a:srgbClr val="FF0000"/>
                </a:solidFill>
                <a:cs typeface="Times New Roman" pitchFamily="18" charset="0"/>
              </a:rPr>
              <a:t>*</a:t>
            </a:r>
            <a:r>
              <a:rPr lang="fa-IR" sz="2000" dirty="0" smtClean="0">
                <a:cs typeface="Times New Roman" pitchFamily="18" charset="0"/>
              </a:rPr>
              <a:t> شب </a:t>
            </a:r>
            <a:r>
              <a:rPr lang="fa-IR" sz="2000" dirty="0">
                <a:cs typeface="Times New Roman" pitchFamily="18" charset="0"/>
              </a:rPr>
              <a:t>دوش بگيريد و قبل از خواب يك ليوان چاي </a:t>
            </a:r>
            <a:r>
              <a:rPr lang="fa-IR" sz="2000" dirty="0" smtClean="0">
                <a:cs typeface="Times New Roman" pitchFamily="18" charset="0"/>
              </a:rPr>
              <a:t>بنوشيد</a:t>
            </a:r>
            <a:endParaRPr lang="en-US" sz="2000" dirty="0">
              <a:cs typeface="Times New Roman" pitchFamily="18" charset="0"/>
            </a:endParaRPr>
          </a:p>
        </p:txBody>
      </p:sp>
    </p:spTree>
    <p:extLst>
      <p:ext uri="{BB962C8B-B14F-4D97-AF65-F5344CB8AC3E}">
        <p14:creationId xmlns:p14="http://schemas.microsoft.com/office/powerpoint/2010/main" xmlns="" val="42368615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13"/>
          </p:nvPr>
        </p:nvPicPr>
        <p:blipFill>
          <a:blip r:embed="rId2">
            <a:extLst>
              <a:ext uri="{28A0092B-C50C-407E-A947-70E740481C1C}">
                <a14:useLocalDpi xmlns:a14="http://schemas.microsoft.com/office/drawing/2010/main" xmlns="" val="0"/>
              </a:ext>
            </a:extLst>
          </a:blip>
          <a:stretch>
            <a:fillRect/>
          </a:stretch>
        </p:blipFill>
        <p:spPr>
          <a:xfrm>
            <a:off x="18535" y="-26773"/>
            <a:ext cx="9144000" cy="6858000"/>
          </a:xfrm>
        </p:spPr>
      </p:pic>
      <p:sp>
        <p:nvSpPr>
          <p:cNvPr id="2" name="Title 1"/>
          <p:cNvSpPr>
            <a:spLocks noGrp="1"/>
          </p:cNvSpPr>
          <p:nvPr>
            <p:ph type="title"/>
          </p:nvPr>
        </p:nvSpPr>
        <p:spPr>
          <a:xfrm>
            <a:off x="1793289" y="2514600"/>
            <a:ext cx="5979111" cy="3000568"/>
          </a:xfrm>
        </p:spPr>
        <p:txBody>
          <a:bodyPr/>
          <a:lstStyle/>
          <a:p>
            <a:pPr algn="ctr"/>
            <a:r>
              <a:rPr lang="fa-IR" sz="7200" dirty="0" smtClean="0">
                <a:solidFill>
                  <a:schemeClr val="bg1"/>
                </a:solidFill>
                <a:latin typeface="_MRT_Win2Farsi_1" pitchFamily="2" charset="0"/>
                <a:cs typeface="2  Aseman" pitchFamily="2" charset="-78"/>
              </a:rPr>
              <a:t>سپاس از توجهتان </a:t>
            </a:r>
            <a:endParaRPr lang="fa-IR" sz="7200" dirty="0">
              <a:solidFill>
                <a:schemeClr val="bg1"/>
              </a:solidFill>
              <a:latin typeface="_MRT_Win2Farsi_1" pitchFamily="2" charset="0"/>
              <a:cs typeface="2  Aseman" pitchFamily="2" charset="-78"/>
            </a:endParaRPr>
          </a:p>
        </p:txBody>
      </p:sp>
    </p:spTree>
    <p:extLst>
      <p:ext uri="{BB962C8B-B14F-4D97-AF65-F5344CB8AC3E}">
        <p14:creationId xmlns:p14="http://schemas.microsoft.com/office/powerpoint/2010/main" xmlns="" val="1610418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289" y="4372168"/>
            <a:ext cx="3540711" cy="1143000"/>
          </a:xfrm>
        </p:spPr>
        <p:txBody>
          <a:bodyPr/>
          <a:lstStyle/>
          <a:p>
            <a:r>
              <a:rPr lang="fa-IR" dirty="0" smtClean="0"/>
              <a:t>.</a:t>
            </a:r>
            <a:endParaRPr lang="fa-IR" dirty="0"/>
          </a:p>
        </p:txBody>
      </p:sp>
      <p:sp>
        <p:nvSpPr>
          <p:cNvPr id="3" name="Content Placeholder 2"/>
          <p:cNvSpPr>
            <a:spLocks noGrp="1"/>
          </p:cNvSpPr>
          <p:nvPr>
            <p:ph sz="quarter" idx="13"/>
          </p:nvPr>
        </p:nvSpPr>
        <p:spPr>
          <a:xfrm>
            <a:off x="457200" y="1676400"/>
            <a:ext cx="8382000" cy="2529840"/>
          </a:xfrm>
        </p:spPr>
        <p:txBody>
          <a:bodyPr/>
          <a:lstStyle/>
          <a:p>
            <a:pPr>
              <a:lnSpc>
                <a:spcPct val="150000"/>
              </a:lnSpc>
            </a:pPr>
            <a:r>
              <a:rPr lang="ar-SA" sz="2400" dirty="0" smtClean="0">
                <a:latin typeface="Times New Roman" panose="02020603050405020304" pitchFamily="18" charset="0"/>
                <a:ea typeface="Calibri" panose="020F0502020204030204" pitchFamily="34" charset="0"/>
                <a:cs typeface="B Nazanin"/>
              </a:rPr>
              <a:t>اگرچه </a:t>
            </a:r>
            <a:r>
              <a:rPr lang="ar-SA" sz="2400" dirty="0">
                <a:latin typeface="Times New Roman" panose="02020603050405020304" pitchFamily="18" charset="0"/>
                <a:ea typeface="Calibri" panose="020F0502020204030204" pitchFamily="34" charset="0"/>
                <a:cs typeface="B Nazanin"/>
              </a:rPr>
              <a:t>اين مداخلات مي­تواند نيروي كار را در مقابله با استرس ياري كند، ولي حذف منابع استرس در محل كار را نبايد فراموش كرد، زيرا ممكن است اين مسئله سبب گردد كه به مرور زمان اين مداخلات اثر خود را از دست </a:t>
            </a:r>
            <a:r>
              <a:rPr lang="ar-SA" sz="2400" dirty="0" smtClean="0">
                <a:latin typeface="Times New Roman" panose="02020603050405020304" pitchFamily="18" charset="0"/>
                <a:ea typeface="Calibri" panose="020F0502020204030204" pitchFamily="34" charset="0"/>
                <a:cs typeface="B Nazanin"/>
              </a:rPr>
              <a:t>بدهند</a:t>
            </a:r>
            <a:r>
              <a:rPr lang="fa-IR" sz="2400" dirty="0" smtClean="0">
                <a:latin typeface="Times New Roman" panose="02020603050405020304" pitchFamily="18" charset="0"/>
                <a:ea typeface="Calibri" panose="020F0502020204030204" pitchFamily="34" charset="0"/>
                <a:cs typeface="B Nazanin"/>
              </a:rPr>
              <a:t>.</a:t>
            </a:r>
            <a:endParaRPr lang="fa-IR" sz="2400" dirty="0"/>
          </a:p>
          <a:p>
            <a:endParaRPr lang="fa-IR"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133600" y="4038600"/>
            <a:ext cx="4572000" cy="2667000"/>
          </a:xfrm>
          <a:prstGeom prst="rect">
            <a:avLst/>
          </a:prstGeom>
          <a:ln>
            <a:noFill/>
          </a:ln>
          <a:effectLst>
            <a:softEdge rad="112500"/>
          </a:effectLst>
        </p:spPr>
      </p:pic>
    </p:spTree>
    <p:extLst>
      <p:ext uri="{BB962C8B-B14F-4D97-AF65-F5344CB8AC3E}">
        <p14:creationId xmlns:p14="http://schemas.microsoft.com/office/powerpoint/2010/main" xmlns="" val="2357327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289" y="5105400"/>
            <a:ext cx="1330911" cy="1295400"/>
          </a:xfrm>
        </p:spPr>
        <p:txBody>
          <a:bodyPr/>
          <a:lstStyle/>
          <a:p>
            <a:r>
              <a:rPr lang="fa-IR" dirty="0" smtClean="0"/>
              <a:t>.</a:t>
            </a:r>
            <a:endParaRPr lang="fa-IR" dirty="0"/>
          </a:p>
        </p:txBody>
      </p:sp>
      <p:sp>
        <p:nvSpPr>
          <p:cNvPr id="3" name="Content Placeholder 2"/>
          <p:cNvSpPr>
            <a:spLocks noGrp="1"/>
          </p:cNvSpPr>
          <p:nvPr>
            <p:ph sz="quarter" idx="13"/>
          </p:nvPr>
        </p:nvSpPr>
        <p:spPr>
          <a:xfrm>
            <a:off x="304800" y="731520"/>
            <a:ext cx="8382000" cy="4450080"/>
          </a:xfrm>
        </p:spPr>
        <p:txBody>
          <a:bodyPr>
            <a:normAutofit fontScale="40000" lnSpcReduction="20000"/>
          </a:bodyPr>
          <a:lstStyle/>
          <a:p>
            <a:pPr algn="ctr"/>
            <a:r>
              <a:rPr lang="fa-IR" altLang="en-US" sz="6000" b="1" dirty="0">
                <a:latin typeface="Times New Roman" pitchFamily="18" charset="0"/>
              </a:rPr>
              <a:t>طرزبرخورد با مشکل</a:t>
            </a:r>
            <a:endParaRPr lang="fa-IR" altLang="en-US" sz="6000" dirty="0">
              <a:latin typeface="Times New Roman" pitchFamily="18" charset="0"/>
            </a:endParaRPr>
          </a:p>
          <a:p>
            <a:pPr>
              <a:lnSpc>
                <a:spcPct val="160000"/>
              </a:lnSpc>
            </a:pPr>
            <a:r>
              <a:rPr lang="fa-IR" altLang="en-US" sz="5100" dirty="0">
                <a:latin typeface="Times New Roman" pitchFamily="18" charset="0"/>
                <a:cs typeface="B Nazanin" pitchFamily="2" charset="-78"/>
              </a:rPr>
              <a:t>افراد بسته به موقعیت فکری خود میتوانند واکنشهای احساسی وروانی متفاوتی در برار حوادث روزمره داشته باشند.</a:t>
            </a:r>
            <a:br>
              <a:rPr lang="fa-IR" altLang="en-US" sz="5100" dirty="0">
                <a:latin typeface="Times New Roman" pitchFamily="18" charset="0"/>
                <a:cs typeface="B Nazanin" pitchFamily="2" charset="-78"/>
              </a:rPr>
            </a:br>
            <a:r>
              <a:rPr lang="fa-IR" altLang="en-US" sz="5100" dirty="0">
                <a:latin typeface="Times New Roman" pitchFamily="18" charset="0"/>
                <a:cs typeface="B Nazanin" pitchFamily="2" charset="-78"/>
              </a:rPr>
              <a:t>چگونگی ساختار فکری فرد بر روی واکنشهای رفتاری, احساسی وطرز عملکرد او در زندگی تاثیر عمیقی میگذارد.</a:t>
            </a:r>
          </a:p>
          <a:p>
            <a:pPr>
              <a:lnSpc>
                <a:spcPct val="160000"/>
              </a:lnSpc>
            </a:pPr>
            <a:r>
              <a:rPr lang="fa-IR" altLang="en-US" sz="5100" dirty="0" smtClean="0">
                <a:latin typeface="Times New Roman" pitchFamily="18" charset="0"/>
                <a:cs typeface="B Nazanin" pitchFamily="2" charset="-78"/>
              </a:rPr>
              <a:t>این نوع </a:t>
            </a:r>
            <a:r>
              <a:rPr lang="fa-IR" altLang="en-US" sz="5100" dirty="0">
                <a:latin typeface="Times New Roman" pitchFamily="18" charset="0"/>
                <a:cs typeface="B Nazanin" pitchFamily="2" charset="-78"/>
              </a:rPr>
              <a:t>افراد باحداقل علائم و شواهد سریعأ به یک نتیجه گیری کلی و منفی میرسند که موجب تولید</a:t>
            </a:r>
            <a:r>
              <a:rPr lang="fa-IR" altLang="en-US" sz="5100" dirty="0" smtClean="0">
                <a:latin typeface="Times New Roman" pitchFamily="18" charset="0"/>
                <a:cs typeface="B Nazanin" pitchFamily="2" charset="-78"/>
              </a:rPr>
              <a:t>:</a:t>
            </a:r>
            <a:endParaRPr lang="fa-IR" altLang="en-US" sz="5100" dirty="0">
              <a:latin typeface="Times New Roman" pitchFamily="18" charset="0"/>
              <a:cs typeface="B Nazanin" pitchFamily="2" charset="-78"/>
            </a:endParaRPr>
          </a:p>
          <a:p>
            <a:pPr>
              <a:lnSpc>
                <a:spcPct val="160000"/>
              </a:lnSpc>
            </a:pPr>
            <a:r>
              <a:rPr lang="fa-IR" altLang="en-US" sz="5100" dirty="0">
                <a:latin typeface="Times New Roman" pitchFamily="18" charset="0"/>
                <a:cs typeface="B Nazanin" pitchFamily="2" charset="-78"/>
              </a:rPr>
              <a:t>   تعدادی از احساسات ناخوشایند</a:t>
            </a:r>
          </a:p>
          <a:p>
            <a:pPr>
              <a:lnSpc>
                <a:spcPct val="160000"/>
              </a:lnSpc>
            </a:pPr>
            <a:r>
              <a:rPr lang="fa-IR" altLang="en-US" sz="5100" dirty="0">
                <a:latin typeface="Times New Roman" pitchFamily="18" charset="0"/>
                <a:cs typeface="B Nazanin" pitchFamily="2" charset="-78"/>
              </a:rPr>
              <a:t>  رفتارهای غیر سودمند در مسیر زندگی آنان خواهد گردید.</a:t>
            </a:r>
          </a:p>
          <a:p>
            <a:endParaRPr lang="fa-IR"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28600" y="4357694"/>
            <a:ext cx="2824283" cy="2271706"/>
          </a:xfrm>
          <a:prstGeom prst="rect">
            <a:avLst/>
          </a:prstGeom>
        </p:spPr>
      </p:pic>
    </p:spTree>
    <p:extLst>
      <p:ext uri="{BB962C8B-B14F-4D97-AF65-F5344CB8AC3E}">
        <p14:creationId xmlns:p14="http://schemas.microsoft.com/office/powerpoint/2010/main" xmlns="" val="2721760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762000" y="731520"/>
            <a:ext cx="8001000" cy="5212080"/>
          </a:xfrm>
        </p:spPr>
        <p:txBody>
          <a:bodyPr>
            <a:normAutofit/>
          </a:bodyPr>
          <a:lstStyle/>
          <a:p>
            <a:pPr algn="ctr"/>
            <a:r>
              <a:rPr lang="fa-IR" sz="2400" dirty="0" smtClean="0">
                <a:cs typeface="2  Nazanin" pitchFamily="2" charset="-78"/>
              </a:rPr>
              <a:t>راه های کنار آمدن با مشکلات</a:t>
            </a:r>
          </a:p>
          <a:p>
            <a:pPr marL="45720" indent="0">
              <a:lnSpc>
                <a:spcPct val="150000"/>
              </a:lnSpc>
              <a:buNone/>
            </a:pPr>
            <a:r>
              <a:rPr lang="fa-IR" sz="2400" dirty="0">
                <a:cs typeface="2  Nazanin" pitchFamily="2" charset="-78"/>
              </a:rPr>
              <a:t>1</a:t>
            </a:r>
            <a:r>
              <a:rPr lang="fa-IR" sz="2400" dirty="0" smtClean="0">
                <a:cs typeface="2  Nazanin" pitchFamily="2" charset="-78"/>
              </a:rPr>
              <a:t>- بیش از حد واکنش نشان ندهید .</a:t>
            </a:r>
          </a:p>
          <a:p>
            <a:pPr marL="45720" indent="0">
              <a:lnSpc>
                <a:spcPct val="150000"/>
              </a:lnSpc>
              <a:buNone/>
            </a:pPr>
            <a:r>
              <a:rPr lang="fa-IR" sz="2400" dirty="0" smtClean="0">
                <a:cs typeface="2  Nazanin" pitchFamily="2" charset="-78"/>
              </a:rPr>
              <a:t>2- واقعیت زمان حال را بپذیرید .</a:t>
            </a:r>
          </a:p>
          <a:p>
            <a:pPr marL="45720" indent="0">
              <a:lnSpc>
                <a:spcPct val="150000"/>
              </a:lnSpc>
              <a:buNone/>
            </a:pPr>
            <a:r>
              <a:rPr lang="fa-IR" sz="2400" dirty="0">
                <a:cs typeface="2  Nazanin" pitchFamily="2" charset="-78"/>
              </a:rPr>
              <a:t>3</a:t>
            </a:r>
            <a:r>
              <a:rPr lang="fa-IR" sz="2400" dirty="0" smtClean="0">
                <a:cs typeface="2  Nazanin" pitchFamily="2" charset="-78"/>
              </a:rPr>
              <a:t>- دیگران را مقصر ندانید .</a:t>
            </a:r>
          </a:p>
          <a:p>
            <a:pPr marL="45720" indent="0">
              <a:lnSpc>
                <a:spcPct val="150000"/>
              </a:lnSpc>
              <a:buNone/>
            </a:pPr>
            <a:r>
              <a:rPr lang="fa-IR" sz="2400" dirty="0">
                <a:cs typeface="2  Nazanin" pitchFamily="2" charset="-78"/>
              </a:rPr>
              <a:t>4</a:t>
            </a:r>
            <a:r>
              <a:rPr lang="fa-IR" sz="2400" dirty="0" smtClean="0">
                <a:cs typeface="2  Nazanin" pitchFamily="2" charset="-78"/>
              </a:rPr>
              <a:t>- بیش از حد تجزیه و تحلیل نکنید .</a:t>
            </a:r>
          </a:p>
          <a:p>
            <a:pPr marL="45720" indent="0">
              <a:lnSpc>
                <a:spcPct val="150000"/>
              </a:lnSpc>
              <a:buNone/>
            </a:pPr>
            <a:r>
              <a:rPr lang="fa-IR" sz="2400" dirty="0">
                <a:cs typeface="2  Nazanin" pitchFamily="2" charset="-78"/>
              </a:rPr>
              <a:t>5</a:t>
            </a:r>
            <a:r>
              <a:rPr lang="fa-IR" sz="2400" dirty="0" smtClean="0">
                <a:cs typeface="2  Nazanin" pitchFamily="2" charset="-78"/>
              </a:rPr>
              <a:t>- تغییرات را در زندگی بپذیرید .</a:t>
            </a:r>
          </a:p>
          <a:p>
            <a:pPr marL="45720" indent="0">
              <a:lnSpc>
                <a:spcPct val="150000"/>
              </a:lnSpc>
              <a:buNone/>
            </a:pPr>
            <a:r>
              <a:rPr lang="fa-IR" sz="2400" dirty="0">
                <a:cs typeface="2  Nazanin" pitchFamily="2" charset="-78"/>
              </a:rPr>
              <a:t>6</a:t>
            </a:r>
            <a:r>
              <a:rPr lang="fa-IR" sz="2400" dirty="0" smtClean="0">
                <a:cs typeface="2  Nazanin" pitchFamily="2" charset="-78"/>
              </a:rPr>
              <a:t>-سبک زندگیتان را با دیگران </a:t>
            </a:r>
          </a:p>
          <a:p>
            <a:pPr marL="45720" indent="0">
              <a:lnSpc>
                <a:spcPct val="150000"/>
              </a:lnSpc>
              <a:buNone/>
            </a:pPr>
            <a:r>
              <a:rPr lang="fa-IR" sz="2400" dirty="0" smtClean="0">
                <a:cs typeface="2  Nazanin" pitchFamily="2" charset="-78"/>
              </a:rPr>
              <a:t>مقایسه نکنید . </a:t>
            </a:r>
            <a:endParaRPr lang="fa-IR" sz="2400" dirty="0">
              <a:cs typeface="2  Nazanin"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6200" y="3657600"/>
            <a:ext cx="3781420" cy="2773680"/>
          </a:xfrm>
          <a:prstGeom prst="rect">
            <a:avLst/>
          </a:prstGeom>
        </p:spPr>
      </p:pic>
    </p:spTree>
    <p:extLst>
      <p:ext uri="{BB962C8B-B14F-4D97-AF65-F5344CB8AC3E}">
        <p14:creationId xmlns:p14="http://schemas.microsoft.com/office/powerpoint/2010/main" xmlns="" val="2739400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289" y="5257800"/>
            <a:ext cx="3464511" cy="381000"/>
          </a:xfrm>
        </p:spPr>
        <p:txBody>
          <a:bodyPr/>
          <a:lstStyle/>
          <a:p>
            <a:pPr marL="0" indent="0">
              <a:buNone/>
            </a:pPr>
            <a:r>
              <a:rPr lang="fa-IR" dirty="0" smtClean="0"/>
              <a:t>.</a:t>
            </a:r>
            <a:endParaRPr lang="fa-IR" dirty="0"/>
          </a:p>
        </p:txBody>
      </p:sp>
      <p:sp>
        <p:nvSpPr>
          <p:cNvPr id="3" name="Content Placeholder 2"/>
          <p:cNvSpPr>
            <a:spLocks noGrp="1"/>
          </p:cNvSpPr>
          <p:nvPr>
            <p:ph sz="quarter" idx="13"/>
          </p:nvPr>
        </p:nvSpPr>
        <p:spPr>
          <a:xfrm>
            <a:off x="1143000" y="731520"/>
            <a:ext cx="6400800" cy="4297680"/>
          </a:xfrm>
        </p:spPr>
        <p:txBody>
          <a:bodyPr>
            <a:normAutofit fontScale="70000" lnSpcReduction="20000"/>
          </a:bodyPr>
          <a:lstStyle/>
          <a:p>
            <a:pPr marL="45720" indent="0" algn="ctr">
              <a:buNone/>
            </a:pPr>
            <a:r>
              <a:rPr lang="fa-IR" sz="3800" b="1" dirty="0">
                <a:cs typeface="B Nazanin" pitchFamily="2" charset="-78"/>
              </a:rPr>
              <a:t>تقویت مهارتهای </a:t>
            </a:r>
            <a:r>
              <a:rPr lang="fa-IR" sz="3800" b="1" dirty="0" smtClean="0">
                <a:cs typeface="B Nazanin" pitchFamily="2" charset="-78"/>
              </a:rPr>
              <a:t>فردی</a:t>
            </a:r>
            <a:endParaRPr lang="fa-IR" sz="3800" b="1" dirty="0">
              <a:cs typeface="B Nazanin" pitchFamily="2" charset="-78"/>
            </a:endParaRPr>
          </a:p>
          <a:p>
            <a:pPr marL="45720" indent="0" algn="ctr">
              <a:buNone/>
            </a:pPr>
            <a:endParaRPr lang="fa-IR" sz="3800" b="1" dirty="0" smtClean="0">
              <a:cs typeface="B Nazanin" pitchFamily="2" charset="-78"/>
            </a:endParaRPr>
          </a:p>
          <a:p>
            <a:pPr algn="ctr"/>
            <a:r>
              <a:rPr lang="fa-IR" altLang="en-US" sz="3800" dirty="0">
                <a:cs typeface="B Nazanin" pitchFamily="2" charset="-78"/>
              </a:rPr>
              <a:t>به روز کردن </a:t>
            </a:r>
            <a:r>
              <a:rPr lang="fa-IR" altLang="en-US" sz="3800" dirty="0" smtClean="0">
                <a:cs typeface="B Nazanin" pitchFamily="2" charset="-78"/>
              </a:rPr>
              <a:t>مهارتها</a:t>
            </a:r>
          </a:p>
          <a:p>
            <a:pPr algn="ctr"/>
            <a:r>
              <a:rPr lang="fa-IR" altLang="en-US" sz="3800" dirty="0">
                <a:cs typeface="B Nazanin" pitchFamily="2" charset="-78"/>
              </a:rPr>
              <a:t>کمک خواستن از دیگران</a:t>
            </a:r>
          </a:p>
          <a:p>
            <a:pPr algn="ctr"/>
            <a:r>
              <a:rPr lang="fa-IR" altLang="en-US" sz="3800" dirty="0">
                <a:cs typeface="B Nazanin" pitchFamily="2" charset="-78"/>
              </a:rPr>
              <a:t>یادگیری مدیریت زمان(اولویت بندی برای انجام کارها)</a:t>
            </a:r>
          </a:p>
          <a:p>
            <a:pPr algn="ctr"/>
            <a:r>
              <a:rPr lang="fa-IR" altLang="en-US" sz="3800" dirty="0">
                <a:cs typeface="B Nazanin" pitchFamily="2" charset="-78"/>
              </a:rPr>
              <a:t>مدیریت انجام کار</a:t>
            </a:r>
          </a:p>
          <a:p>
            <a:pPr algn="ctr"/>
            <a:r>
              <a:rPr lang="fa-IR" altLang="en-US" sz="3800" dirty="0">
                <a:cs typeface="B Nazanin" pitchFamily="2" charset="-78"/>
              </a:rPr>
              <a:t>دیدن نیمه پر لیوان</a:t>
            </a:r>
            <a:endParaRPr lang="en-US" altLang="en-US" sz="3800" dirty="0">
              <a:cs typeface="B Nazanin" pitchFamily="2" charset="-78"/>
            </a:endParaRPr>
          </a:p>
          <a:p>
            <a:pPr marL="45720" indent="0" algn="ctr">
              <a:buNone/>
            </a:pPr>
            <a:endParaRPr lang="fa-IR" altLang="en-US" sz="2000" dirty="0"/>
          </a:p>
          <a:p>
            <a:pPr algn="ctr"/>
            <a:endParaRPr lang="fa-IR" sz="2400" dirty="0" smtClean="0">
              <a:cs typeface="2  Nazanin" pitchFamily="2" charset="-78"/>
            </a:endParaRPr>
          </a:p>
          <a:p>
            <a:pPr marL="45720" indent="0" algn="ctr">
              <a:buNone/>
            </a:pPr>
            <a:r>
              <a:rPr lang="en-US" sz="2400" dirty="0">
                <a:cs typeface="2  Nazanin" pitchFamily="2" charset="-78"/>
              </a:rPr>
              <a:t> </a:t>
            </a:r>
            <a:endParaRPr lang="fa-IR" sz="2400" dirty="0">
              <a:cs typeface="2  Nazanin"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214546" y="4505332"/>
            <a:ext cx="4383060" cy="2352668"/>
          </a:xfrm>
          <a:prstGeom prst="rect">
            <a:avLst/>
          </a:prstGeom>
        </p:spPr>
      </p:pic>
    </p:spTree>
    <p:extLst>
      <p:ext uri="{BB962C8B-B14F-4D97-AF65-F5344CB8AC3E}">
        <p14:creationId xmlns:p14="http://schemas.microsoft.com/office/powerpoint/2010/main" xmlns="" val="953100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762000" y="731520"/>
            <a:ext cx="7924800" cy="5135880"/>
          </a:xfrm>
        </p:spPr>
        <p:txBody>
          <a:bodyPr/>
          <a:lstStyle/>
          <a:p>
            <a:pPr marL="45720" indent="0" algn="ctr">
              <a:buNone/>
            </a:pPr>
            <a:r>
              <a:rPr lang="fa-IR" sz="2400" dirty="0" smtClean="0">
                <a:cs typeface="B Nazanin" pitchFamily="2" charset="-78"/>
              </a:rPr>
              <a:t>تغییر در شیوه ی زندگی </a:t>
            </a:r>
            <a:endParaRPr lang="fa-IR" sz="2400" dirty="0">
              <a:cs typeface="B Nazanin" pitchFamily="2" charset="-78"/>
            </a:endParaRPr>
          </a:p>
          <a:p>
            <a:r>
              <a:rPr lang="fa-IR" altLang="en-US" sz="2400" dirty="0">
                <a:cs typeface="B Nazanin" pitchFamily="2" charset="-78"/>
              </a:rPr>
              <a:t>ورزش</a:t>
            </a:r>
          </a:p>
          <a:p>
            <a:r>
              <a:rPr lang="fa-IR" altLang="en-US" sz="2400" dirty="0">
                <a:cs typeface="B Nazanin" pitchFamily="2" charset="-78"/>
              </a:rPr>
              <a:t>اصلاح رژیم غذایی </a:t>
            </a:r>
          </a:p>
          <a:p>
            <a:r>
              <a:rPr lang="fa-IR" altLang="en-US" sz="2400" dirty="0">
                <a:cs typeface="B Nazanin" pitchFamily="2" charset="-78"/>
              </a:rPr>
              <a:t>شرکت در فعالیتهای شادی بخش</a:t>
            </a:r>
          </a:p>
          <a:p>
            <a:r>
              <a:rPr lang="fa-IR" altLang="en-US" sz="2400" dirty="0">
                <a:cs typeface="B Nazanin" pitchFamily="2" charset="-78"/>
              </a:rPr>
              <a:t>کنار گذاشتن عادات بد مانند سیگار کشیدن</a:t>
            </a:r>
          </a:p>
          <a:p>
            <a:r>
              <a:rPr lang="fa-IR" altLang="en-US" sz="2400" dirty="0">
                <a:cs typeface="B Nazanin" pitchFamily="2" charset="-78"/>
              </a:rPr>
              <a:t>الگو برداری از افرادی که استرس خود را کنترل می کنند</a:t>
            </a:r>
          </a:p>
          <a:p>
            <a:r>
              <a:rPr lang="fa-IR" altLang="en-US" sz="2400" dirty="0">
                <a:cs typeface="B Nazanin" pitchFamily="2" charset="-78"/>
              </a:rPr>
              <a:t>عجله نکردن در تصمیمات </a:t>
            </a:r>
            <a:r>
              <a:rPr lang="fa-IR" altLang="en-US" sz="2400" dirty="0" smtClean="0">
                <a:cs typeface="B Nazanin" pitchFamily="2" charset="-78"/>
              </a:rPr>
              <a:t>مهم</a:t>
            </a:r>
          </a:p>
          <a:p>
            <a:endParaRPr lang="en-US" altLang="en-US" sz="2400" dirty="0" smtClean="0">
              <a:cs typeface="B Nazanin" pitchFamily="2" charset="-78"/>
            </a:endParaRPr>
          </a:p>
          <a:p>
            <a:pPr marL="45720" indent="0" algn="ctr">
              <a:buNone/>
            </a:pPr>
            <a:endParaRPr lang="fa-IR"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71472" y="4214818"/>
            <a:ext cx="2857520" cy="2382198"/>
          </a:xfrm>
          <a:prstGeom prst="rect">
            <a:avLst/>
          </a:prstGeom>
        </p:spPr>
      </p:pic>
    </p:spTree>
    <p:extLst>
      <p:ext uri="{BB962C8B-B14F-4D97-AF65-F5344CB8AC3E}">
        <p14:creationId xmlns:p14="http://schemas.microsoft.com/office/powerpoint/2010/main" xmlns="" val="3350922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289" y="4419600"/>
            <a:ext cx="416511" cy="1095568"/>
          </a:xfrm>
        </p:spPr>
        <p:txBody>
          <a:bodyPr/>
          <a:lstStyle/>
          <a:p>
            <a:r>
              <a:rPr lang="fa-IR" dirty="0" smtClean="0"/>
              <a:t>.</a:t>
            </a:r>
            <a:endParaRPr lang="fa-IR" dirty="0"/>
          </a:p>
        </p:txBody>
      </p:sp>
      <p:sp>
        <p:nvSpPr>
          <p:cNvPr id="3" name="Content Placeholder 2"/>
          <p:cNvSpPr>
            <a:spLocks noGrp="1"/>
          </p:cNvSpPr>
          <p:nvPr>
            <p:ph sz="quarter" idx="13"/>
          </p:nvPr>
        </p:nvSpPr>
        <p:spPr>
          <a:xfrm>
            <a:off x="1143000" y="731520"/>
            <a:ext cx="6400800" cy="5669280"/>
          </a:xfrm>
        </p:spPr>
        <p:txBody>
          <a:bodyPr>
            <a:normAutofit/>
          </a:bodyPr>
          <a:lstStyle/>
          <a:p>
            <a:pPr algn="ctr"/>
            <a:r>
              <a:rPr lang="fa-IR" sz="2400" b="1" dirty="0" smtClean="0">
                <a:cs typeface="B Nazanin" pitchFamily="2" charset="-78"/>
              </a:rPr>
              <a:t>شیوه های آر ام سازی</a:t>
            </a:r>
          </a:p>
          <a:p>
            <a:r>
              <a:rPr lang="fa-IR" sz="2400" dirty="0">
                <a:solidFill>
                  <a:srgbClr val="808000"/>
                </a:solidFill>
              </a:rPr>
              <a:t>تفكر و عبا د </a:t>
            </a:r>
            <a:r>
              <a:rPr lang="fa-IR" sz="2400" dirty="0" smtClean="0">
                <a:solidFill>
                  <a:srgbClr val="808000"/>
                </a:solidFill>
              </a:rPr>
              <a:t>ت</a:t>
            </a:r>
          </a:p>
          <a:p>
            <a:pPr marL="45720" indent="0">
              <a:buNone/>
            </a:pPr>
            <a:endParaRPr lang="fa-IR" sz="2400" dirty="0">
              <a:solidFill>
                <a:srgbClr val="808000"/>
              </a:solidFill>
            </a:endParaRPr>
          </a:p>
          <a:p>
            <a:r>
              <a:rPr lang="fa-IR" sz="2400" dirty="0">
                <a:solidFill>
                  <a:srgbClr val="808000"/>
                </a:solidFill>
              </a:rPr>
              <a:t>انبساط خاطر </a:t>
            </a:r>
            <a:r>
              <a:rPr lang="fa-IR" sz="2400" dirty="0" smtClean="0">
                <a:solidFill>
                  <a:srgbClr val="808000"/>
                </a:solidFill>
              </a:rPr>
              <a:t>تدريجي</a:t>
            </a:r>
          </a:p>
          <a:p>
            <a:pPr marL="45720" indent="0">
              <a:buNone/>
            </a:pPr>
            <a:endParaRPr lang="fa-IR" sz="2400" dirty="0">
              <a:solidFill>
                <a:srgbClr val="808000"/>
              </a:solidFill>
            </a:endParaRPr>
          </a:p>
          <a:p>
            <a:r>
              <a:rPr lang="fa-IR" sz="2400" dirty="0" smtClean="0">
                <a:solidFill>
                  <a:srgbClr val="808000"/>
                </a:solidFill>
              </a:rPr>
              <a:t>يوگا</a:t>
            </a:r>
          </a:p>
          <a:p>
            <a:pPr marL="45720" indent="0">
              <a:buNone/>
            </a:pPr>
            <a:endParaRPr lang="fa-IR" sz="2400" dirty="0">
              <a:solidFill>
                <a:srgbClr val="808000"/>
              </a:solidFill>
            </a:endParaRPr>
          </a:p>
          <a:p>
            <a:r>
              <a:rPr lang="fa-IR" sz="2400" dirty="0">
                <a:solidFill>
                  <a:srgbClr val="808000"/>
                </a:solidFill>
              </a:rPr>
              <a:t>اموزش تلقين به </a:t>
            </a:r>
            <a:r>
              <a:rPr lang="fa-IR" sz="2400" dirty="0" smtClean="0">
                <a:solidFill>
                  <a:srgbClr val="808000"/>
                </a:solidFill>
              </a:rPr>
              <a:t>خود</a:t>
            </a:r>
          </a:p>
          <a:p>
            <a:pPr marL="45720" indent="0">
              <a:buNone/>
            </a:pPr>
            <a:endParaRPr lang="fa-IR" sz="2400" dirty="0">
              <a:solidFill>
                <a:srgbClr val="808000"/>
              </a:solidFill>
            </a:endParaRPr>
          </a:p>
          <a:p>
            <a:r>
              <a:rPr lang="fa-IR" sz="2400" dirty="0">
                <a:solidFill>
                  <a:srgbClr val="808000"/>
                </a:solidFill>
              </a:rPr>
              <a:t>تنفس </a:t>
            </a:r>
            <a:r>
              <a:rPr lang="fa-IR" sz="2400" dirty="0" smtClean="0">
                <a:solidFill>
                  <a:srgbClr val="808000"/>
                </a:solidFill>
              </a:rPr>
              <a:t>عميق</a:t>
            </a:r>
          </a:p>
          <a:p>
            <a:pPr marL="45720" indent="0">
              <a:buNone/>
            </a:pPr>
            <a:endParaRPr lang="fa-IR" sz="2400" dirty="0">
              <a:solidFill>
                <a:srgbClr val="808000"/>
              </a:solidFill>
            </a:endParaRPr>
          </a:p>
          <a:p>
            <a:pPr marL="45720" indent="0" algn="ctr">
              <a:buNone/>
            </a:pPr>
            <a:endParaRPr lang="fa-IR" sz="2400" b="1" dirty="0">
              <a:cs typeface="B Nazanin"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15330" y="2895600"/>
            <a:ext cx="3456538" cy="3200400"/>
          </a:xfrm>
          <a:prstGeom prst="rect">
            <a:avLst/>
          </a:prstGeom>
        </p:spPr>
      </p:pic>
    </p:spTree>
    <p:extLst>
      <p:ext uri="{BB962C8B-B14F-4D97-AF65-F5344CB8AC3E}">
        <p14:creationId xmlns:p14="http://schemas.microsoft.com/office/powerpoint/2010/main" xmlns="" val="4263585549"/>
      </p:ext>
    </p:extLst>
  </p:cSld>
  <p:clrMapOvr>
    <a:masterClrMapping/>
  </p:clrMapOvr>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427</TotalTime>
  <Words>1201</Words>
  <Application>Microsoft Office PowerPoint</Application>
  <PresentationFormat>On-screen Show (4:3)</PresentationFormat>
  <Paragraphs>149</Paragraphs>
  <Slides>31</Slides>
  <Notes>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Slipstream</vt:lpstr>
      <vt:lpstr>راهکارهای مقابله با    استرس شغلی</vt:lpstr>
      <vt:lpstr>.</vt:lpstr>
      <vt:lpstr>.</vt:lpstr>
      <vt:lpstr>.</vt:lpstr>
      <vt:lpstr>.</vt:lpstr>
      <vt:lpstr>Slide 6</vt:lpstr>
      <vt:lpstr>.</vt:lpstr>
      <vt:lpstr>Slide 8</vt:lpstr>
      <vt:lpstr>.</vt:lpstr>
      <vt:lpstr>     </vt:lpstr>
      <vt:lpstr>Slide 11</vt:lpstr>
      <vt:lpstr>.</vt:lpstr>
      <vt:lpstr>.</vt:lpstr>
      <vt:lpstr>.</vt:lpstr>
      <vt:lpstr>.</vt:lpstr>
      <vt:lpstr>.</vt:lpstr>
      <vt:lpstr>.</vt:lpstr>
      <vt:lpstr>.</vt:lpstr>
      <vt:lpstr>.</vt:lpstr>
      <vt:lpstr>.</vt:lpstr>
      <vt:lpstr>.</vt:lpstr>
      <vt:lpstr>.</vt:lpstr>
      <vt:lpstr>Slide 23</vt:lpstr>
      <vt:lpstr>Slide 24</vt:lpstr>
      <vt:lpstr>.</vt:lpstr>
      <vt:lpstr>.</vt:lpstr>
      <vt:lpstr>.</vt:lpstr>
      <vt:lpstr>.</vt:lpstr>
      <vt:lpstr>.</vt:lpstr>
      <vt:lpstr>/</vt:lpstr>
      <vt:lpstr>سپاس از توجهتان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usr</dc:creator>
  <cp:lastModifiedBy>por</cp:lastModifiedBy>
  <cp:revision>43</cp:revision>
  <dcterms:created xsi:type="dcterms:W3CDTF">2006-08-16T00:00:00Z</dcterms:created>
  <dcterms:modified xsi:type="dcterms:W3CDTF">2021-10-10T05:40:47Z</dcterms:modified>
</cp:coreProperties>
</file>